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67"/>
  </p:notes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Lst>
  <p:sldSz cx="18288000" cy="10287000"/>
  <p:notesSz cx="6858000" cy="9144000"/>
  <p:embeddedFontLst>
    <p:embeddedFont>
      <p:font typeface="Open Sauce Bold" charset="1" panose="00000800000000000000"/>
      <p:regular r:id="rId63"/>
    </p:embeddedFont>
    <p:embeddedFont>
      <p:font typeface="Open Sauce" charset="1" panose="00000500000000000000"/>
      <p:regular r:id="rId64"/>
    </p:embeddedFont>
    <p:embeddedFont>
      <p:font typeface="Open Sauce Heavy" charset="1" panose="00000A00000000000000"/>
      <p:regular r:id="rId65"/>
    </p:embeddedFont>
    <p:embeddedFont>
      <p:font typeface="Open Sans Bold" charset="1" panose="020B0806030504020204"/>
      <p:regular r:id="rId66"/>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fonts/font63.fntdata" Type="http://schemas.openxmlformats.org/officeDocument/2006/relationships/font"/><Relationship Id="rId64" Target="fonts/font64.fntdata" Type="http://schemas.openxmlformats.org/officeDocument/2006/relationships/font"/><Relationship Id="rId65" Target="fonts/font65.fntdata" Type="http://schemas.openxmlformats.org/officeDocument/2006/relationships/font"/><Relationship Id="rId66" Target="fonts/font66.fntdata" Type="http://schemas.openxmlformats.org/officeDocument/2006/relationships/font"/><Relationship Id="rId67" Target="notesMasters/notesMaster1.xml" Type="http://schemas.openxmlformats.org/officeDocument/2006/relationships/notesMaster"/><Relationship Id="rId68" Target="theme/theme2.xml" Type="http://schemas.openxmlformats.org/officeDocument/2006/relationships/theme"/><Relationship Id="rId69" Target="notesSlides/notesSlide1.xml" Type="http://schemas.openxmlformats.org/officeDocument/2006/relationships/notesSlide"/><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34.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r id="{B7268E1E-0E44-426D-905E-8AD9B19D2182}" type="datetimeFigureOut">
              <a:rPr lang="cs-CZ" smtClean="0"/>
              <a:t>1.7.2013</a:t>
            </a:r>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r>
              <a:rPr lang="en-US"/>
              <a:t/>
            </a:r>
            <a:endParaRPr lang="en-US" smtClean="0"/>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r id="{871B2431-D351-4C6E-A3CF-9DFAC0E3E050}" type="slidenum">
              <a:rPr lang="cs-CZ" smtClean="0"/>
              <a:t>‹#›</a:t>
            </a:r>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0.png" Type="http://schemas.openxmlformats.org/officeDocument/2006/relationships/image"/><Relationship Id="rId3" Target="../media/image11.svg" Type="http://schemas.openxmlformats.org/officeDocument/2006/relationships/image"/><Relationship Id="rId4" Target="../media/image12.png" Type="http://schemas.openxmlformats.org/officeDocument/2006/relationships/image"/><Relationship Id="rId5" Target="../media/image13.svg" Type="http://schemas.openxmlformats.org/officeDocument/2006/relationships/image"/><Relationship Id="rId6" Target="../media/image14.png" Type="http://schemas.openxmlformats.org/officeDocument/2006/relationships/image"/><Relationship Id="rId7" Target="../media/image15.svg" Type="http://schemas.openxmlformats.org/officeDocument/2006/relationships/image"/><Relationship Id="rId8" Target="../media/image16.jpe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7.jpe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8.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1.png" Type="http://schemas.openxmlformats.org/officeDocument/2006/relationships/image"/><Relationship Id="rId3" Target="../media/image2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3.jpe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jpe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3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jpe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 Id="rId8" Target="../media/image43.png" Type="http://schemas.openxmlformats.org/officeDocument/2006/relationships/image"/><Relationship Id="rId9" Target="../media/image4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 Id="rId3" Target="../media/image46.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 Id="rId3" Target="../media/image38.svg" Type="http://schemas.openxmlformats.org/officeDocument/2006/relationships/image"/><Relationship Id="rId4" Target="../media/image39.png" Type="http://schemas.openxmlformats.org/officeDocument/2006/relationships/image"/><Relationship Id="rId5" Target="../media/image40.svg" Type="http://schemas.openxmlformats.org/officeDocument/2006/relationships/image"/><Relationship Id="rId6" Target="../media/image41.png" Type="http://schemas.openxmlformats.org/officeDocument/2006/relationships/image"/><Relationship Id="rId7" Target="../media/image42.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 Id="rId3" Target="../media/image51.svg" Type="http://schemas.openxmlformats.org/officeDocument/2006/relationships/image"/><Relationship Id="rId4" Target="../media/image52.png" Type="http://schemas.openxmlformats.org/officeDocument/2006/relationships/image"/><Relationship Id="rId5" Target="../media/image53.svg" Type="http://schemas.openxmlformats.org/officeDocument/2006/relationships/image"/><Relationship Id="rId6" Target="../media/image54.png" Type="http://schemas.openxmlformats.org/officeDocument/2006/relationships/image"/><Relationship Id="rId7" Target="../media/image55.svg" Type="http://schemas.openxmlformats.org/officeDocument/2006/relationships/image"/><Relationship Id="rId8" Target="../media/image56.png" Type="http://schemas.openxmlformats.org/officeDocument/2006/relationships/image"/><Relationship Id="rId9" Target="../media/image57.sv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pn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90765" y="-101702"/>
            <a:ext cx="19661718" cy="15784759"/>
          </a:xfrm>
          <a:custGeom>
            <a:avLst/>
            <a:gdLst/>
            <a:ahLst/>
            <a:cxnLst/>
            <a:rect r="r" b="b" t="t" l="l"/>
            <a:pathLst>
              <a:path h="15784759" w="19661718">
                <a:moveTo>
                  <a:pt x="0" y="0"/>
                </a:moveTo>
                <a:lnTo>
                  <a:pt x="19661718" y="0"/>
                </a:lnTo>
                <a:lnTo>
                  <a:pt x="19661718" y="15784759"/>
                </a:lnTo>
                <a:lnTo>
                  <a:pt x="0" y="15784759"/>
                </a:lnTo>
                <a:lnTo>
                  <a:pt x="0" y="0"/>
                </a:lnTo>
                <a:close/>
              </a:path>
            </a:pathLst>
          </a:custGeom>
          <a:blipFill>
            <a:blip r:embed="rId2"/>
            <a:stretch>
              <a:fillRect l="0" t="0" r="0" b="0"/>
            </a:stretch>
          </a:blipFill>
        </p:spPr>
      </p:sp>
      <p:grpSp>
        <p:nvGrpSpPr>
          <p:cNvPr name="Group 3" id="3"/>
          <p:cNvGrpSpPr/>
          <p:nvPr/>
        </p:nvGrpSpPr>
        <p:grpSpPr>
          <a:xfrm rot="0">
            <a:off x="-4788369" y="-128080"/>
            <a:ext cx="12259489" cy="10543161"/>
            <a:chOff x="0" y="0"/>
            <a:chExt cx="6350000" cy="5461000"/>
          </a:xfrm>
        </p:grpSpPr>
        <p:sp>
          <p:nvSpPr>
            <p:cNvPr name="Freeform 4" id="4"/>
            <p:cNvSpPr/>
            <p:nvPr/>
          </p:nvSpPr>
          <p:spPr>
            <a:xfrm flipH="false" flipV="false" rot="0">
              <a:off x="59563" y="32385"/>
              <a:ext cx="6230874" cy="5396230"/>
            </a:xfrm>
            <a:custGeom>
              <a:avLst/>
              <a:gdLst/>
              <a:ahLst/>
              <a:cxnLst/>
              <a:rect r="r" b="b" t="t" l="l"/>
              <a:pathLst>
                <a:path h="5396230" w="6230874">
                  <a:moveTo>
                    <a:pt x="3115437" y="0"/>
                  </a:moveTo>
                  <a:lnTo>
                    <a:pt x="0" y="5396230"/>
                  </a:lnTo>
                  <a:lnTo>
                    <a:pt x="6230874" y="5396230"/>
                  </a:lnTo>
                  <a:close/>
                </a:path>
              </a:pathLst>
            </a:custGeom>
            <a:blipFill>
              <a:blip r:embed="rId3"/>
              <a:stretch>
                <a:fillRect l="-15636" t="0" r="-14270" b="0"/>
              </a:stretch>
            </a:blipFill>
          </p:spPr>
        </p:sp>
      </p:grpSp>
      <p:sp>
        <p:nvSpPr>
          <p:cNvPr name="TextBox 5" id="5"/>
          <p:cNvSpPr txBox="true"/>
          <p:nvPr/>
        </p:nvSpPr>
        <p:spPr>
          <a:xfrm rot="0">
            <a:off x="8861771" y="3416757"/>
            <a:ext cx="7618261" cy="2114550"/>
          </a:xfrm>
          <a:prstGeom prst="rect">
            <a:avLst/>
          </a:prstGeom>
        </p:spPr>
        <p:txBody>
          <a:bodyPr anchor="t" rtlCol="false" tIns="0" lIns="0" bIns="0" rIns="0">
            <a:spAutoFit/>
          </a:bodyPr>
          <a:lstStyle/>
          <a:p>
            <a:pPr algn="l" marL="0" indent="0" lvl="0">
              <a:lnSpc>
                <a:spcPts val="8399"/>
              </a:lnSpc>
            </a:pPr>
            <a:r>
              <a:rPr lang="en-US" sz="6999" u="none">
                <a:solidFill>
                  <a:srgbClr val="FFFFFF"/>
                </a:solidFill>
                <a:latin typeface="Open Sauce Bold"/>
              </a:rPr>
              <a:t>Gerência de Arquivos</a:t>
            </a:r>
          </a:p>
        </p:txBody>
      </p:sp>
      <p:sp>
        <p:nvSpPr>
          <p:cNvPr name="TextBox 6" id="6"/>
          <p:cNvSpPr txBox="true"/>
          <p:nvPr/>
        </p:nvSpPr>
        <p:spPr>
          <a:xfrm rot="0">
            <a:off x="8861771" y="5812968"/>
            <a:ext cx="8397529" cy="1057275"/>
          </a:xfrm>
          <a:prstGeom prst="rect">
            <a:avLst/>
          </a:prstGeom>
        </p:spPr>
        <p:txBody>
          <a:bodyPr anchor="t" rtlCol="false" tIns="0" lIns="0" bIns="0" rIns="0">
            <a:spAutoFit/>
          </a:bodyPr>
          <a:lstStyle/>
          <a:p>
            <a:pPr algn="l" marL="0" indent="0" lvl="0">
              <a:lnSpc>
                <a:spcPts val="4200"/>
              </a:lnSpc>
              <a:spcBef>
                <a:spcPct val="0"/>
              </a:spcBef>
            </a:pPr>
            <a:r>
              <a:rPr lang="en-US" sz="3000" u="none">
                <a:solidFill>
                  <a:srgbClr val="FFFFFF"/>
                </a:solidFill>
                <a:latin typeface="Open Sauce"/>
              </a:rPr>
              <a:t>Leônidas Serra, Paulo Arthur, Isabela Oliveira, Samuel Basilio</a:t>
            </a:r>
          </a:p>
        </p:txBody>
      </p:sp>
    </p:spTree>
  </p:cSld>
  <p:clrMapOvr>
    <a:masterClrMapping/>
  </p:clrMapOvr>
</p:sld>
</file>

<file path=ppt/slides/slide10.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68773" y="3365597"/>
            <a:ext cx="17219227" cy="4650740"/>
          </a:xfrm>
          <a:prstGeom prst="rect">
            <a:avLst/>
          </a:prstGeom>
        </p:spPr>
        <p:txBody>
          <a:bodyPr anchor="t" rtlCol="false" tIns="0" lIns="0" bIns="0" rIns="0">
            <a:spAutoFit/>
          </a:bodyPr>
          <a:lstStyle/>
          <a:p>
            <a:pPr algn="l">
              <a:lnSpc>
                <a:spcPts val="3079"/>
              </a:lnSpc>
            </a:pPr>
            <a:r>
              <a:rPr lang="en-US" sz="2199">
                <a:solidFill>
                  <a:srgbClr val="828282"/>
                </a:solidFill>
                <a:latin typeface="Open Sans Bold"/>
              </a:rPr>
              <a:t>1. Create: O arquivo é criado sem dados. A finalidade dessa chamada é anunciar que o arquivo está vindo e estabelecer alguns dos atributos.</a:t>
            </a:r>
          </a:p>
          <a:p>
            <a:pPr algn="l">
              <a:lnSpc>
                <a:spcPts val="3079"/>
              </a:lnSpc>
            </a:pPr>
            <a:r>
              <a:rPr lang="en-US" sz="2199">
                <a:solidFill>
                  <a:srgbClr val="828282"/>
                </a:solidFill>
                <a:latin typeface="Open Sans Bold"/>
              </a:rPr>
              <a:t>2. Delete: Quando o arquivo não é mais necessário, ele tem de ser removido para liberar espaço para o disco. Há sempre uma chamada de sistema para essa finalidade.</a:t>
            </a:r>
          </a:p>
          <a:p>
            <a:pPr algn="l">
              <a:lnSpc>
                <a:spcPts val="3079"/>
              </a:lnSpc>
            </a:pPr>
            <a:r>
              <a:rPr lang="en-US" sz="2199">
                <a:solidFill>
                  <a:srgbClr val="828282"/>
                </a:solidFill>
                <a:latin typeface="Open Sans Bold"/>
              </a:rPr>
              <a:t>3. Open: Antes de usar um arquivo, um processo precisa abri-lo. A finalidade da chamada open é permitir que o sistema busque os atributos e lista de endereços do disco para a memória principal a fim de tornar mais rápido o acesso em chamadas posteriores.</a:t>
            </a:r>
          </a:p>
          <a:p>
            <a:pPr algn="l">
              <a:lnSpc>
                <a:spcPts val="3079"/>
              </a:lnSpc>
            </a:pPr>
            <a:r>
              <a:rPr lang="en-US" sz="2199">
                <a:solidFill>
                  <a:srgbClr val="828282"/>
                </a:solidFill>
                <a:latin typeface="Open Sans Bold"/>
              </a:rPr>
              <a:t>4. Close: Quando todos os acessos são concluídos, os atributos e endereços de disco não são mais necessários, então o arquivo deve ser fechado para liberar espaço da tabela interna. Muitos sistemas encorajam isso impondo um número máximo de arquivos abertos em processos. Um disco é escrito em blocos, e o fechamento de um arquivo força a escrita do último bloco dele, mesmo que não esteja inteiramente cheio ainda.</a:t>
            </a:r>
          </a:p>
          <a:p>
            <a:pPr algn="l">
              <a:lnSpc>
                <a:spcPts val="2940"/>
              </a:lnSpc>
            </a:pPr>
          </a:p>
        </p:txBody>
      </p:sp>
      <p:grpSp>
        <p:nvGrpSpPr>
          <p:cNvPr name="Group 3" id="3"/>
          <p:cNvGrpSpPr/>
          <p:nvPr/>
        </p:nvGrpSpPr>
        <p:grpSpPr>
          <a:xfrm rot="0">
            <a:off x="811483" y="1028700"/>
            <a:ext cx="17285412" cy="2061082"/>
            <a:chOff x="0" y="0"/>
            <a:chExt cx="4552536" cy="542836"/>
          </a:xfrm>
        </p:grpSpPr>
        <p:sp>
          <p:nvSpPr>
            <p:cNvPr name="Freeform 4" id="4"/>
            <p:cNvSpPr/>
            <p:nvPr/>
          </p:nvSpPr>
          <p:spPr>
            <a:xfrm flipH="false" flipV="false" rot="0">
              <a:off x="0" y="0"/>
              <a:ext cx="4552536" cy="542836"/>
            </a:xfrm>
            <a:custGeom>
              <a:avLst/>
              <a:gdLst/>
              <a:ahLst/>
              <a:cxnLst/>
              <a:rect r="r" b="b" t="t" l="l"/>
              <a:pathLst>
                <a:path h="542836" w="4552536">
                  <a:moveTo>
                    <a:pt x="0" y="0"/>
                  </a:moveTo>
                  <a:lnTo>
                    <a:pt x="4552536" y="0"/>
                  </a:lnTo>
                  <a:lnTo>
                    <a:pt x="4552536" y="542836"/>
                  </a:lnTo>
                  <a:lnTo>
                    <a:pt x="0" y="542836"/>
                  </a:lnTo>
                  <a:close/>
                </a:path>
              </a:pathLst>
            </a:custGeom>
            <a:solidFill>
              <a:srgbClr val="000000"/>
            </a:solidFill>
          </p:spPr>
        </p:sp>
        <p:sp>
          <p:nvSpPr>
            <p:cNvPr name="TextBox 5" id="5"/>
            <p:cNvSpPr txBox="true"/>
            <p:nvPr/>
          </p:nvSpPr>
          <p:spPr>
            <a:xfrm>
              <a:off x="0" y="-47625"/>
              <a:ext cx="4552536" cy="590461"/>
            </a:xfrm>
            <a:prstGeom prst="rect">
              <a:avLst/>
            </a:prstGeom>
          </p:spPr>
          <p:txBody>
            <a:bodyPr anchor="ctr" rtlCol="false" tIns="50800" lIns="50800" bIns="50800" rIns="50800"/>
            <a:lstStyle/>
            <a:p>
              <a:pPr algn="ctr">
                <a:lnSpc>
                  <a:spcPts val="2940"/>
                </a:lnSpc>
              </a:pPr>
            </a:p>
          </p:txBody>
        </p:sp>
      </p:grpSp>
      <p:sp>
        <p:nvSpPr>
          <p:cNvPr name="TextBox 6" id="6"/>
          <p:cNvSpPr txBox="true"/>
          <p:nvPr/>
        </p:nvSpPr>
        <p:spPr>
          <a:xfrm rot="0">
            <a:off x="6165421" y="1660793"/>
            <a:ext cx="6577537" cy="720695"/>
          </a:xfrm>
          <a:prstGeom prst="rect">
            <a:avLst/>
          </a:prstGeom>
        </p:spPr>
        <p:txBody>
          <a:bodyPr anchor="t" rtlCol="false" tIns="0" lIns="0" bIns="0" rIns="0">
            <a:spAutoFit/>
          </a:bodyPr>
          <a:lstStyle/>
          <a:p>
            <a:pPr algn="l">
              <a:lnSpc>
                <a:spcPts val="5951"/>
              </a:lnSpc>
            </a:pPr>
            <a:r>
              <a:rPr lang="en-US" sz="4251">
                <a:solidFill>
                  <a:srgbClr val="FF8E4F"/>
                </a:solidFill>
                <a:latin typeface="Open Sauce Bold"/>
              </a:rPr>
              <a:t>PRINCIPAIS CHAMADAS</a:t>
            </a:r>
          </a:p>
        </p:txBody>
      </p:sp>
      <p:sp>
        <p:nvSpPr>
          <p:cNvPr name="TextBox 7" id="7"/>
          <p:cNvSpPr txBox="true"/>
          <p:nvPr/>
        </p:nvSpPr>
        <p:spPr>
          <a:xfrm rot="0">
            <a:off x="17182716" y="9182100"/>
            <a:ext cx="46939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13105" r="0" b="-25005"/>
            </a:stretch>
          </a:blipFill>
        </p:spPr>
      </p:sp>
      <p:grpSp>
        <p:nvGrpSpPr>
          <p:cNvPr name="Group 3" id="3"/>
          <p:cNvGrpSpPr/>
          <p:nvPr/>
        </p:nvGrpSpPr>
        <p:grpSpPr>
          <a:xfrm rot="0">
            <a:off x="4295505" y="3085407"/>
            <a:ext cx="9696991" cy="3011773"/>
            <a:chOff x="0" y="0"/>
            <a:chExt cx="12929321" cy="4015697"/>
          </a:xfrm>
        </p:grpSpPr>
        <p:sp>
          <p:nvSpPr>
            <p:cNvPr name="TextBox 4" id="4"/>
            <p:cNvSpPr txBox="true"/>
            <p:nvPr/>
          </p:nvSpPr>
          <p:spPr>
            <a:xfrm rot="0">
              <a:off x="0" y="1079720"/>
              <a:ext cx="12929321" cy="2935977"/>
            </a:xfrm>
            <a:prstGeom prst="rect">
              <a:avLst/>
            </a:prstGeom>
          </p:spPr>
          <p:txBody>
            <a:bodyPr anchor="t" rtlCol="false" tIns="0" lIns="0" bIns="0" rIns="0">
              <a:spAutoFit/>
            </a:bodyPr>
            <a:lstStyle/>
            <a:p>
              <a:pPr algn="l">
                <a:lnSpc>
                  <a:spcPts val="17338"/>
                </a:lnSpc>
              </a:pPr>
              <a:r>
                <a:rPr lang="en-US" sz="14448">
                  <a:solidFill>
                    <a:srgbClr val="FF8E4F"/>
                  </a:solidFill>
                  <a:latin typeface="Open Sauce Heavy"/>
                </a:rPr>
                <a:t>Diretórios</a:t>
              </a:r>
            </a:p>
          </p:txBody>
        </p:sp>
        <p:sp>
          <p:nvSpPr>
            <p:cNvPr name="TextBox 5" id="5"/>
            <p:cNvSpPr txBox="true"/>
            <p:nvPr/>
          </p:nvSpPr>
          <p:spPr>
            <a:xfrm rot="0">
              <a:off x="0" y="-47625"/>
              <a:ext cx="12929321" cy="525145"/>
            </a:xfrm>
            <a:prstGeom prst="rect">
              <a:avLst/>
            </a:prstGeom>
          </p:spPr>
          <p:txBody>
            <a:bodyPr anchor="t" rtlCol="false" tIns="0" lIns="0" bIns="0" rIns="0">
              <a:spAutoFit/>
            </a:bodyPr>
            <a:lstStyle/>
            <a:p>
              <a:pPr algn="l">
                <a:lnSpc>
                  <a:spcPts val="3359"/>
                </a:lnSpc>
              </a:pPr>
            </a:p>
          </p:txBody>
        </p:sp>
      </p:grpSp>
      <p:sp>
        <p:nvSpPr>
          <p:cNvPr name="TextBox 6" id="6"/>
          <p:cNvSpPr txBox="true"/>
          <p:nvPr/>
        </p:nvSpPr>
        <p:spPr>
          <a:xfrm rot="0">
            <a:off x="17228569" y="9182100"/>
            <a:ext cx="377687"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526018" y="1260817"/>
            <a:ext cx="7423589" cy="7997483"/>
          </a:xfrm>
          <a:custGeom>
            <a:avLst/>
            <a:gdLst/>
            <a:ahLst/>
            <a:cxnLst/>
            <a:rect r="r" b="b" t="t" l="l"/>
            <a:pathLst>
              <a:path h="7997483" w="7423589">
                <a:moveTo>
                  <a:pt x="0" y="0"/>
                </a:moveTo>
                <a:lnTo>
                  <a:pt x="7423589" y="0"/>
                </a:lnTo>
                <a:lnTo>
                  <a:pt x="7423589" y="7997483"/>
                </a:lnTo>
                <a:lnTo>
                  <a:pt x="0" y="7997483"/>
                </a:lnTo>
                <a:lnTo>
                  <a:pt x="0" y="0"/>
                </a:lnTo>
                <a:close/>
              </a:path>
            </a:pathLst>
          </a:custGeom>
          <a:blipFill>
            <a:blip r:embed="rId2"/>
            <a:stretch>
              <a:fillRect l="0" t="0" r="0" b="0"/>
            </a:stretch>
          </a:blipFill>
        </p:spPr>
      </p:sp>
      <p:grpSp>
        <p:nvGrpSpPr>
          <p:cNvPr name="Group 3" id="3"/>
          <p:cNvGrpSpPr/>
          <p:nvPr/>
        </p:nvGrpSpPr>
        <p:grpSpPr>
          <a:xfrm rot="0">
            <a:off x="1028700" y="1559787"/>
            <a:ext cx="9037337" cy="7275984"/>
            <a:chOff x="0" y="0"/>
            <a:chExt cx="12049782" cy="9701312"/>
          </a:xfrm>
        </p:grpSpPr>
        <p:sp>
          <p:nvSpPr>
            <p:cNvPr name="TextBox 4" id="4"/>
            <p:cNvSpPr txBox="true"/>
            <p:nvPr/>
          </p:nvSpPr>
          <p:spPr>
            <a:xfrm rot="0">
              <a:off x="0" y="0"/>
              <a:ext cx="12049782" cy="3191980"/>
            </a:xfrm>
            <a:prstGeom prst="rect">
              <a:avLst/>
            </a:prstGeom>
          </p:spPr>
          <p:txBody>
            <a:bodyPr anchor="t" rtlCol="false" tIns="0" lIns="0" bIns="0" rIns="0">
              <a:spAutoFit/>
            </a:bodyPr>
            <a:lstStyle/>
            <a:p>
              <a:pPr algn="l">
                <a:lnSpc>
                  <a:spcPts val="9425"/>
                </a:lnSpc>
              </a:pPr>
              <a:r>
                <a:rPr lang="en-US" sz="7854">
                  <a:solidFill>
                    <a:srgbClr val="828282">
                      <a:alpha val="49804"/>
                    </a:srgbClr>
                  </a:solidFill>
                  <a:latin typeface="Open Sauce Heavy"/>
                </a:rPr>
                <a:t>O que são diretórios</a:t>
              </a:r>
            </a:p>
          </p:txBody>
        </p:sp>
        <p:sp>
          <p:nvSpPr>
            <p:cNvPr name="TextBox 5" id="5"/>
            <p:cNvSpPr txBox="true"/>
            <p:nvPr/>
          </p:nvSpPr>
          <p:spPr>
            <a:xfrm rot="0">
              <a:off x="0" y="4106057"/>
              <a:ext cx="12049782" cy="5532746"/>
            </a:xfrm>
            <a:prstGeom prst="rect">
              <a:avLst/>
            </a:prstGeom>
          </p:spPr>
          <p:txBody>
            <a:bodyPr anchor="t" rtlCol="false" tIns="0" lIns="0" bIns="0" rIns="0">
              <a:spAutoFit/>
            </a:bodyPr>
            <a:lstStyle/>
            <a:p>
              <a:pPr algn="just">
                <a:lnSpc>
                  <a:spcPts val="4162"/>
                </a:lnSpc>
              </a:pPr>
              <a:r>
                <a:rPr lang="en-US" sz="2775">
                  <a:solidFill>
                    <a:srgbClr val="FF8E4F"/>
                  </a:solidFill>
                  <a:latin typeface="Open Sauce Bold"/>
                </a:rPr>
                <a:t>Estruturas que organizam e  controlam arquivos ou sistemas de arquivos;</a:t>
              </a:r>
            </a:p>
            <a:p>
              <a:pPr algn="just">
                <a:lnSpc>
                  <a:spcPts val="4162"/>
                </a:lnSpc>
              </a:pPr>
            </a:p>
            <a:p>
              <a:pPr algn="just">
                <a:lnSpc>
                  <a:spcPts val="4162"/>
                </a:lnSpc>
              </a:pPr>
              <a:r>
                <a:rPr lang="en-US" sz="2775">
                  <a:solidFill>
                    <a:srgbClr val="FF8E4F"/>
                  </a:solidFill>
                  <a:latin typeface="Open Sauce Bold"/>
                </a:rPr>
                <a:t>Também são arquivos </a:t>
              </a:r>
            </a:p>
            <a:p>
              <a:pPr algn="just">
                <a:lnSpc>
                  <a:spcPts val="4162"/>
                </a:lnSpc>
              </a:pPr>
            </a:p>
            <a:p>
              <a:pPr algn="just">
                <a:lnSpc>
                  <a:spcPts val="4162"/>
                </a:lnSpc>
              </a:pPr>
            </a:p>
            <a:p>
              <a:pPr algn="just">
                <a:lnSpc>
                  <a:spcPts val="4162"/>
                </a:lnSpc>
              </a:pPr>
              <a:r>
                <a:rPr lang="en-US" sz="2775">
                  <a:solidFill>
                    <a:srgbClr val="FF8E4F"/>
                  </a:solidFill>
                  <a:latin typeface="Open Sauce Bold"/>
                </a:rPr>
                <a:t>Existe mais de um modelo de implementação</a:t>
              </a:r>
            </a:p>
            <a:p>
              <a:pPr algn="just">
                <a:lnSpc>
                  <a:spcPts val="4162"/>
                </a:lnSpc>
              </a:pPr>
            </a:p>
          </p:txBody>
        </p:sp>
      </p:grpSp>
      <p:sp>
        <p:nvSpPr>
          <p:cNvPr name="TextBox 6" id="6"/>
          <p:cNvSpPr txBox="true"/>
          <p:nvPr/>
        </p:nvSpPr>
        <p:spPr>
          <a:xfrm rot="0">
            <a:off x="17187272" y="9182100"/>
            <a:ext cx="460282"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2749793" y="7075642"/>
            <a:ext cx="4509507" cy="1587329"/>
            <a:chOff x="0" y="0"/>
            <a:chExt cx="6012676" cy="2116439"/>
          </a:xfrm>
        </p:grpSpPr>
        <p:sp>
          <p:nvSpPr>
            <p:cNvPr name="TextBox 3" id="3"/>
            <p:cNvSpPr txBox="true"/>
            <p:nvPr/>
          </p:nvSpPr>
          <p:spPr>
            <a:xfrm rot="0">
              <a:off x="0" y="-57150"/>
              <a:ext cx="6012676" cy="621257"/>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Admite um único usuário</a:t>
              </a:r>
            </a:p>
          </p:txBody>
        </p:sp>
        <p:sp>
          <p:nvSpPr>
            <p:cNvPr name="TextBox 4" id="4"/>
            <p:cNvSpPr txBox="true"/>
            <p:nvPr/>
          </p:nvSpPr>
          <p:spPr>
            <a:xfrm rot="0">
              <a:off x="0" y="890677"/>
              <a:ext cx="6012676" cy="1225762"/>
            </a:xfrm>
            <a:prstGeom prst="rect">
              <a:avLst/>
            </a:prstGeom>
          </p:spPr>
          <p:txBody>
            <a:bodyPr anchor="t" rtlCol="false" tIns="0" lIns="0" bIns="0" rIns="0">
              <a:spAutoFit/>
            </a:bodyPr>
            <a:lstStyle/>
            <a:p>
              <a:pPr algn="l">
                <a:lnSpc>
                  <a:spcPts val="2485"/>
                </a:lnSpc>
              </a:pPr>
              <a:r>
                <a:rPr lang="en-US" sz="1775">
                  <a:solidFill>
                    <a:srgbClr val="000000"/>
                  </a:solidFill>
                  <a:latin typeface="Open Sauce"/>
                </a:rPr>
                <a:t>A estrutura não permite que arquivos sejam separados, o que impossibilita multiusuários</a:t>
              </a:r>
            </a:p>
          </p:txBody>
        </p:sp>
      </p:grpSp>
      <p:sp>
        <p:nvSpPr>
          <p:cNvPr name="Freeform 5" id="5"/>
          <p:cNvSpPr/>
          <p:nvPr/>
        </p:nvSpPr>
        <p:spPr>
          <a:xfrm flipH="false" flipV="false" rot="0">
            <a:off x="1028700" y="6177951"/>
            <a:ext cx="685273" cy="559863"/>
          </a:xfrm>
          <a:custGeom>
            <a:avLst/>
            <a:gdLst/>
            <a:ahLst/>
            <a:cxnLst/>
            <a:rect r="r" b="b" t="t" l="l"/>
            <a:pathLst>
              <a:path h="559863" w="685273">
                <a:moveTo>
                  <a:pt x="0" y="0"/>
                </a:moveTo>
                <a:lnTo>
                  <a:pt x="685273" y="0"/>
                </a:lnTo>
                <a:lnTo>
                  <a:pt x="685273" y="559864"/>
                </a:lnTo>
                <a:lnTo>
                  <a:pt x="0" y="55986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a:ln cap="sq">
            <a:noFill/>
            <a:prstDash val="solid"/>
            <a:miter/>
          </a:ln>
        </p:spPr>
      </p:sp>
      <p:sp>
        <p:nvSpPr>
          <p:cNvPr name="Freeform 6" id="6"/>
          <p:cNvSpPr/>
          <p:nvPr/>
        </p:nvSpPr>
        <p:spPr>
          <a:xfrm flipH="false" flipV="false" rot="0">
            <a:off x="6859156" y="6177951"/>
            <a:ext cx="924137" cy="562884"/>
          </a:xfrm>
          <a:custGeom>
            <a:avLst/>
            <a:gdLst/>
            <a:ahLst/>
            <a:cxnLst/>
            <a:rect r="r" b="b" t="t" l="l"/>
            <a:pathLst>
              <a:path h="562884" w="924137">
                <a:moveTo>
                  <a:pt x="0" y="0"/>
                </a:moveTo>
                <a:lnTo>
                  <a:pt x="924138" y="0"/>
                </a:lnTo>
                <a:lnTo>
                  <a:pt x="924138" y="562884"/>
                </a:lnTo>
                <a:lnTo>
                  <a:pt x="0" y="56288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7" id="7"/>
          <p:cNvSpPr/>
          <p:nvPr/>
        </p:nvSpPr>
        <p:spPr>
          <a:xfrm flipH="false" flipV="false" rot="0">
            <a:off x="12749793" y="6169382"/>
            <a:ext cx="514734" cy="559863"/>
          </a:xfrm>
          <a:custGeom>
            <a:avLst/>
            <a:gdLst/>
            <a:ahLst/>
            <a:cxnLst/>
            <a:rect r="r" b="b" t="t" l="l"/>
            <a:pathLst>
              <a:path h="559863" w="514734">
                <a:moveTo>
                  <a:pt x="0" y="0"/>
                </a:moveTo>
                <a:lnTo>
                  <a:pt x="514734" y="0"/>
                </a:lnTo>
                <a:lnTo>
                  <a:pt x="514734" y="559863"/>
                </a:lnTo>
                <a:lnTo>
                  <a:pt x="0" y="55986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a:ln cap="sq">
            <a:noFill/>
            <a:prstDash val="solid"/>
            <a:miter/>
          </a:ln>
        </p:spPr>
      </p:sp>
      <p:grpSp>
        <p:nvGrpSpPr>
          <p:cNvPr name="Group 8" id="8"/>
          <p:cNvGrpSpPr/>
          <p:nvPr/>
        </p:nvGrpSpPr>
        <p:grpSpPr>
          <a:xfrm rot="0">
            <a:off x="6859156" y="7093260"/>
            <a:ext cx="4569687" cy="1695914"/>
            <a:chOff x="0" y="0"/>
            <a:chExt cx="6092916" cy="2261219"/>
          </a:xfrm>
        </p:grpSpPr>
        <p:sp>
          <p:nvSpPr>
            <p:cNvPr name="TextBox 9" id="9"/>
            <p:cNvSpPr txBox="true"/>
            <p:nvPr/>
          </p:nvSpPr>
          <p:spPr>
            <a:xfrm rot="0">
              <a:off x="0" y="-57150"/>
              <a:ext cx="6092916" cy="621257"/>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Rapidez na busca</a:t>
              </a:r>
            </a:p>
          </p:txBody>
        </p:sp>
        <p:sp>
          <p:nvSpPr>
            <p:cNvPr name="TextBox 10" id="10"/>
            <p:cNvSpPr txBox="true"/>
            <p:nvPr/>
          </p:nvSpPr>
          <p:spPr>
            <a:xfrm rot="0">
              <a:off x="0" y="871627"/>
              <a:ext cx="6092916" cy="1389592"/>
            </a:xfrm>
            <a:prstGeom prst="rect">
              <a:avLst/>
            </a:prstGeom>
          </p:spPr>
          <p:txBody>
            <a:bodyPr anchor="t" rtlCol="false" tIns="0" lIns="0" bIns="0" rIns="0">
              <a:spAutoFit/>
            </a:bodyPr>
            <a:lstStyle/>
            <a:p>
              <a:pPr algn="l">
                <a:lnSpc>
                  <a:spcPts val="2800"/>
                </a:lnSpc>
              </a:pPr>
              <a:r>
                <a:rPr lang="en-US" sz="2000">
                  <a:solidFill>
                    <a:srgbClr val="000000"/>
                  </a:solidFill>
                  <a:latin typeface="Open Sauce"/>
                </a:rPr>
                <a:t>Devido sua estrutura simples e capaz de localizar arquivos rapidamente</a:t>
              </a:r>
            </a:p>
          </p:txBody>
        </p:sp>
      </p:grpSp>
      <p:sp>
        <p:nvSpPr>
          <p:cNvPr name="TextBox 11" id="11"/>
          <p:cNvSpPr txBox="true"/>
          <p:nvPr/>
        </p:nvSpPr>
        <p:spPr>
          <a:xfrm rot="0">
            <a:off x="954850" y="6547042"/>
            <a:ext cx="3312071" cy="1478157"/>
          </a:xfrm>
          <a:prstGeom prst="rect">
            <a:avLst/>
          </a:prstGeom>
        </p:spPr>
        <p:txBody>
          <a:bodyPr anchor="t" rtlCol="false" tIns="0" lIns="0" bIns="0" rIns="0">
            <a:spAutoFit/>
          </a:bodyPr>
          <a:lstStyle/>
          <a:p>
            <a:pPr algn="l">
              <a:lnSpc>
                <a:spcPts val="3919"/>
              </a:lnSpc>
            </a:pPr>
          </a:p>
          <a:p>
            <a:pPr algn="l">
              <a:lnSpc>
                <a:spcPts val="3919"/>
              </a:lnSpc>
            </a:pPr>
            <a:r>
              <a:rPr lang="en-US" sz="2799">
                <a:solidFill>
                  <a:srgbClr val="000000"/>
                </a:solidFill>
                <a:latin typeface="Open Sauce Bold"/>
              </a:rPr>
              <a:t>Só há um diretório</a:t>
            </a:r>
          </a:p>
          <a:p>
            <a:pPr algn="l">
              <a:lnSpc>
                <a:spcPts val="3920"/>
              </a:lnSpc>
            </a:pPr>
          </a:p>
        </p:txBody>
      </p:sp>
      <p:sp>
        <p:nvSpPr>
          <p:cNvPr name="TextBox 12" id="12"/>
          <p:cNvSpPr txBox="true"/>
          <p:nvPr/>
        </p:nvSpPr>
        <p:spPr>
          <a:xfrm rot="0">
            <a:off x="954850" y="7840731"/>
            <a:ext cx="4580332" cy="871220"/>
          </a:xfrm>
          <a:prstGeom prst="rect">
            <a:avLst/>
          </a:prstGeom>
        </p:spPr>
        <p:txBody>
          <a:bodyPr anchor="t" rtlCol="false" tIns="0" lIns="0" bIns="0" rIns="0">
            <a:spAutoFit/>
          </a:bodyPr>
          <a:lstStyle/>
          <a:p>
            <a:pPr algn="l">
              <a:lnSpc>
                <a:spcPts val="2379"/>
              </a:lnSpc>
            </a:pPr>
            <a:r>
              <a:rPr lang="en-US" sz="1700">
                <a:solidFill>
                  <a:srgbClr val="000000"/>
                </a:solidFill>
                <a:latin typeface="Open Sauce"/>
              </a:rPr>
              <a:t>G</a:t>
            </a:r>
            <a:r>
              <a:rPr lang="en-US" sz="1700">
                <a:solidFill>
                  <a:srgbClr val="000000"/>
                </a:solidFill>
                <a:latin typeface="Open Sauce"/>
              </a:rPr>
              <a:t>eralmente chamado de diretório-raiz, ele é a única pasta  a qual os arquivos são guardados.</a:t>
            </a:r>
          </a:p>
        </p:txBody>
      </p:sp>
      <p:sp>
        <p:nvSpPr>
          <p:cNvPr name="TextBox 13" id="13"/>
          <p:cNvSpPr txBox="true"/>
          <p:nvPr/>
        </p:nvSpPr>
        <p:spPr>
          <a:xfrm rot="0">
            <a:off x="1028700" y="1852084"/>
            <a:ext cx="9160663" cy="971550"/>
          </a:xfrm>
          <a:prstGeom prst="rect">
            <a:avLst/>
          </a:prstGeom>
        </p:spPr>
        <p:txBody>
          <a:bodyPr anchor="t" rtlCol="false" tIns="0" lIns="0" bIns="0" rIns="0">
            <a:spAutoFit/>
          </a:bodyPr>
          <a:lstStyle/>
          <a:p>
            <a:pPr algn="l">
              <a:lnSpc>
                <a:spcPts val="7680"/>
              </a:lnSpc>
            </a:pPr>
            <a:r>
              <a:rPr lang="en-US" sz="6400">
                <a:solidFill>
                  <a:srgbClr val="828282">
                    <a:alpha val="48627"/>
                  </a:srgbClr>
                </a:solidFill>
                <a:latin typeface="Open Sauce Heavy"/>
              </a:rPr>
              <a:t>Diretório-raiz </a:t>
            </a:r>
          </a:p>
        </p:txBody>
      </p:sp>
      <p:sp>
        <p:nvSpPr>
          <p:cNvPr name="Freeform 14" id="14"/>
          <p:cNvSpPr/>
          <p:nvPr/>
        </p:nvSpPr>
        <p:spPr>
          <a:xfrm flipH="false" flipV="false" rot="0">
            <a:off x="8438057" y="2084207"/>
            <a:ext cx="8821243" cy="3742275"/>
          </a:xfrm>
          <a:custGeom>
            <a:avLst/>
            <a:gdLst/>
            <a:ahLst/>
            <a:cxnLst/>
            <a:rect r="r" b="b" t="t" l="l"/>
            <a:pathLst>
              <a:path h="3742275" w="8821243">
                <a:moveTo>
                  <a:pt x="0" y="0"/>
                </a:moveTo>
                <a:lnTo>
                  <a:pt x="8821243" y="0"/>
                </a:lnTo>
                <a:lnTo>
                  <a:pt x="8821243" y="3742275"/>
                </a:lnTo>
                <a:lnTo>
                  <a:pt x="0" y="3742275"/>
                </a:lnTo>
                <a:lnTo>
                  <a:pt x="0" y="0"/>
                </a:lnTo>
                <a:close/>
              </a:path>
            </a:pathLst>
          </a:custGeom>
          <a:blipFill>
            <a:blip r:embed="rId8"/>
            <a:stretch>
              <a:fillRect l="0" t="-2659" r="-2566" b="-2659"/>
            </a:stretch>
          </a:blipFill>
        </p:spPr>
      </p:sp>
      <p:sp>
        <p:nvSpPr>
          <p:cNvPr name="TextBox 15" id="15"/>
          <p:cNvSpPr txBox="true"/>
          <p:nvPr/>
        </p:nvSpPr>
        <p:spPr>
          <a:xfrm rot="0">
            <a:off x="17184364" y="9182100"/>
            <a:ext cx="46609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62241" y="3191556"/>
            <a:ext cx="9081759" cy="5595731"/>
          </a:xfrm>
          <a:custGeom>
            <a:avLst/>
            <a:gdLst/>
            <a:ahLst/>
            <a:cxnLst/>
            <a:rect r="r" b="b" t="t" l="l"/>
            <a:pathLst>
              <a:path h="5595731" w="9081759">
                <a:moveTo>
                  <a:pt x="0" y="0"/>
                </a:moveTo>
                <a:lnTo>
                  <a:pt x="9081759" y="0"/>
                </a:lnTo>
                <a:lnTo>
                  <a:pt x="9081759" y="5595731"/>
                </a:lnTo>
                <a:lnTo>
                  <a:pt x="0" y="5595731"/>
                </a:lnTo>
                <a:lnTo>
                  <a:pt x="0" y="0"/>
                </a:lnTo>
                <a:close/>
              </a:path>
            </a:pathLst>
          </a:custGeom>
          <a:blipFill>
            <a:blip r:embed="rId2"/>
            <a:stretch>
              <a:fillRect l="-3089" t="0" r="-5738" b="0"/>
            </a:stretch>
          </a:blipFill>
        </p:spPr>
      </p:sp>
      <p:sp>
        <p:nvSpPr>
          <p:cNvPr name="TextBox 3" id="3"/>
          <p:cNvSpPr txBox="true"/>
          <p:nvPr/>
        </p:nvSpPr>
        <p:spPr>
          <a:xfrm rot="0">
            <a:off x="563410" y="1028700"/>
            <a:ext cx="8580590"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Diretório-Hierárquico</a:t>
            </a:r>
          </a:p>
        </p:txBody>
      </p:sp>
      <p:grpSp>
        <p:nvGrpSpPr>
          <p:cNvPr name="Group 4" id="4"/>
          <p:cNvGrpSpPr/>
          <p:nvPr/>
        </p:nvGrpSpPr>
        <p:grpSpPr>
          <a:xfrm rot="0">
            <a:off x="9697331" y="1943100"/>
            <a:ext cx="8115300" cy="407670"/>
            <a:chOff x="0" y="0"/>
            <a:chExt cx="10820400" cy="543560"/>
          </a:xfrm>
        </p:grpSpPr>
        <p:sp>
          <p:nvSpPr>
            <p:cNvPr name="TextBox 5" id="5"/>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É uma árvore de diretórios</a:t>
              </a:r>
            </a:p>
          </p:txBody>
        </p:sp>
        <p:sp>
          <p:nvSpPr>
            <p:cNvPr name="TextBox 6" id="6"/>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grpSp>
        <p:nvGrpSpPr>
          <p:cNvPr name="Group 7" id="7"/>
          <p:cNvGrpSpPr/>
          <p:nvPr/>
        </p:nvGrpSpPr>
        <p:grpSpPr>
          <a:xfrm rot="0">
            <a:off x="9697331" y="3827145"/>
            <a:ext cx="8115300" cy="883920"/>
            <a:chOff x="0" y="0"/>
            <a:chExt cx="10820400" cy="1178560"/>
          </a:xfrm>
        </p:grpSpPr>
        <p:sp>
          <p:nvSpPr>
            <p:cNvPr name="TextBox 8" id="8"/>
            <p:cNvSpPr txBox="true"/>
            <p:nvPr/>
          </p:nvSpPr>
          <p:spPr>
            <a:xfrm rot="0">
              <a:off x="1059167" y="-47625"/>
              <a:ext cx="9761233" cy="1226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Es</a:t>
              </a:r>
              <a:r>
                <a:rPr lang="en-US" sz="2700">
                  <a:solidFill>
                    <a:srgbClr val="000000"/>
                  </a:solidFill>
                  <a:latin typeface="Open Sauce Bold"/>
                </a:rPr>
                <a:t>trutura lógica por meio de subdiretórios</a:t>
              </a:r>
            </a:p>
            <a:p>
              <a:pPr algn="l">
                <a:lnSpc>
                  <a:spcPts val="3779"/>
                </a:lnSpc>
              </a:pPr>
            </a:p>
          </p:txBody>
        </p:sp>
        <p:sp>
          <p:nvSpPr>
            <p:cNvPr name="TextBox 9" id="9"/>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grpSp>
      <p:grpSp>
        <p:nvGrpSpPr>
          <p:cNvPr name="Group 10" id="10"/>
          <p:cNvGrpSpPr/>
          <p:nvPr/>
        </p:nvGrpSpPr>
        <p:grpSpPr>
          <a:xfrm rot="0">
            <a:off x="9697331" y="6187440"/>
            <a:ext cx="8115300" cy="407670"/>
            <a:chOff x="0" y="0"/>
            <a:chExt cx="10820400" cy="543560"/>
          </a:xfrm>
        </p:grpSpPr>
        <p:sp>
          <p:nvSpPr>
            <p:cNvPr name="TextBox 11" id="11"/>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Admite vários usuários</a:t>
              </a:r>
            </a:p>
          </p:txBody>
        </p:sp>
        <p:sp>
          <p:nvSpPr>
            <p:cNvPr name="TextBox 12" id="12"/>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grpSp>
      <p:grpSp>
        <p:nvGrpSpPr>
          <p:cNvPr name="Group 13" id="13"/>
          <p:cNvGrpSpPr/>
          <p:nvPr/>
        </p:nvGrpSpPr>
        <p:grpSpPr>
          <a:xfrm rot="0">
            <a:off x="9697331" y="8075386"/>
            <a:ext cx="8115300" cy="407670"/>
            <a:chOff x="0" y="0"/>
            <a:chExt cx="10820400" cy="543560"/>
          </a:xfrm>
        </p:grpSpPr>
        <p:sp>
          <p:nvSpPr>
            <p:cNvPr name="TextBox 14" id="14"/>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Maior privacidade</a:t>
              </a:r>
            </a:p>
          </p:txBody>
        </p:sp>
        <p:sp>
          <p:nvSpPr>
            <p:cNvPr name="TextBox 15" id="15"/>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04</a:t>
              </a:r>
            </a:p>
          </p:txBody>
        </p:sp>
      </p:grpSp>
      <p:sp>
        <p:nvSpPr>
          <p:cNvPr name="TextBox 16" id="16"/>
          <p:cNvSpPr txBox="true"/>
          <p:nvPr/>
        </p:nvSpPr>
        <p:spPr>
          <a:xfrm rot="0">
            <a:off x="17187466" y="9182100"/>
            <a:ext cx="45989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257171" y="2761748"/>
            <a:ext cx="11773658" cy="2952603"/>
          </a:xfrm>
          <a:custGeom>
            <a:avLst/>
            <a:gdLst/>
            <a:ahLst/>
            <a:cxnLst/>
            <a:rect r="r" b="b" t="t" l="l"/>
            <a:pathLst>
              <a:path h="2952603" w="11773658">
                <a:moveTo>
                  <a:pt x="0" y="0"/>
                </a:moveTo>
                <a:lnTo>
                  <a:pt x="11773658" y="0"/>
                </a:lnTo>
                <a:lnTo>
                  <a:pt x="11773658" y="2952603"/>
                </a:lnTo>
                <a:lnTo>
                  <a:pt x="0" y="2952603"/>
                </a:lnTo>
                <a:lnTo>
                  <a:pt x="0" y="0"/>
                </a:lnTo>
                <a:close/>
              </a:path>
            </a:pathLst>
          </a:custGeom>
          <a:blipFill>
            <a:blip r:embed="rId2"/>
            <a:stretch>
              <a:fillRect l="0" t="0" r="0" b="0"/>
            </a:stretch>
          </a:blipFill>
        </p:spPr>
      </p:sp>
      <p:sp>
        <p:nvSpPr>
          <p:cNvPr name="TextBox 3" id="3"/>
          <p:cNvSpPr txBox="true"/>
          <p:nvPr/>
        </p:nvSpPr>
        <p:spPr>
          <a:xfrm rot="0">
            <a:off x="563410" y="1028700"/>
            <a:ext cx="8580590"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Diretório-Hierárquico</a:t>
            </a:r>
          </a:p>
        </p:txBody>
      </p:sp>
      <p:sp>
        <p:nvSpPr>
          <p:cNvPr name="TextBox 4" id="4"/>
          <p:cNvSpPr txBox="true"/>
          <p:nvPr/>
        </p:nvSpPr>
        <p:spPr>
          <a:xfrm rot="0">
            <a:off x="4959756" y="8227424"/>
            <a:ext cx="7638157" cy="490855"/>
          </a:xfrm>
          <a:prstGeom prst="rect">
            <a:avLst/>
          </a:prstGeom>
        </p:spPr>
        <p:txBody>
          <a:bodyPr anchor="t" rtlCol="false" tIns="0" lIns="0" bIns="0" rIns="0">
            <a:spAutoFit/>
          </a:bodyPr>
          <a:lstStyle/>
          <a:p>
            <a:pPr algn="l">
              <a:lnSpc>
                <a:spcPts val="3919"/>
              </a:lnSpc>
            </a:pPr>
            <a:r>
              <a:rPr lang="en-US" sz="2799">
                <a:solidFill>
                  <a:srgbClr val="F9B941"/>
                </a:solidFill>
                <a:latin typeface="Open Sauce Bold"/>
              </a:rPr>
              <a:t>C:\</a:t>
            </a:r>
            <a:r>
              <a:rPr lang="en-US" sz="2799">
                <a:solidFill>
                  <a:srgbClr val="165382"/>
                </a:solidFill>
                <a:latin typeface="Open Sauce Bold"/>
              </a:rPr>
              <a:t>Users\</a:t>
            </a:r>
            <a:r>
              <a:rPr lang="en-US" sz="2799">
                <a:solidFill>
                  <a:srgbClr val="393939"/>
                </a:solidFill>
                <a:latin typeface="Open Sauce Bold"/>
              </a:rPr>
              <a:t>Usuario\</a:t>
            </a:r>
            <a:r>
              <a:rPr lang="en-US" sz="2799">
                <a:solidFill>
                  <a:srgbClr val="FF8E4F"/>
                </a:solidFill>
                <a:latin typeface="Open Sauce Bold"/>
              </a:rPr>
              <a:t>Documentos\</a:t>
            </a:r>
            <a:r>
              <a:rPr lang="en-US" sz="2799">
                <a:solidFill>
                  <a:srgbClr val="000000"/>
                </a:solidFill>
                <a:latin typeface="Open Sauce Bold"/>
              </a:rPr>
              <a:t>notas.txt</a:t>
            </a:r>
          </a:p>
        </p:txBody>
      </p:sp>
      <p:sp>
        <p:nvSpPr>
          <p:cNvPr name="TextBox 5" id="5"/>
          <p:cNvSpPr txBox="true"/>
          <p:nvPr/>
        </p:nvSpPr>
        <p:spPr>
          <a:xfrm rot="0">
            <a:off x="3257171" y="6056739"/>
            <a:ext cx="1855867" cy="389255"/>
          </a:xfrm>
          <a:prstGeom prst="rect">
            <a:avLst/>
          </a:prstGeom>
        </p:spPr>
        <p:txBody>
          <a:bodyPr anchor="t" rtlCol="false" tIns="0" lIns="0" bIns="0" rIns="0">
            <a:spAutoFit/>
          </a:bodyPr>
          <a:lstStyle/>
          <a:p>
            <a:pPr algn="l">
              <a:lnSpc>
                <a:spcPts val="3219"/>
              </a:lnSpc>
            </a:pPr>
            <a:r>
              <a:rPr lang="en-US" sz="2299">
                <a:solidFill>
                  <a:srgbClr val="000000"/>
                </a:solidFill>
                <a:latin typeface="Open Sauce"/>
              </a:rPr>
              <a:t>Diretório-raiz</a:t>
            </a:r>
          </a:p>
        </p:txBody>
      </p:sp>
      <p:sp>
        <p:nvSpPr>
          <p:cNvPr name="AutoShape 6" id="6"/>
          <p:cNvSpPr/>
          <p:nvPr/>
        </p:nvSpPr>
        <p:spPr>
          <a:xfrm>
            <a:off x="4234924" y="6445994"/>
            <a:ext cx="423016" cy="1450376"/>
          </a:xfrm>
          <a:prstGeom prst="line">
            <a:avLst/>
          </a:prstGeom>
          <a:ln cap="flat" w="38100">
            <a:solidFill>
              <a:srgbClr val="000000"/>
            </a:solidFill>
            <a:prstDash val="solid"/>
            <a:headEnd type="none" len="sm" w="sm"/>
            <a:tailEnd type="triangle" len="med" w="lg"/>
          </a:ln>
        </p:spPr>
      </p:sp>
      <p:sp>
        <p:nvSpPr>
          <p:cNvPr name="TextBox 7" id="7"/>
          <p:cNvSpPr txBox="true"/>
          <p:nvPr/>
        </p:nvSpPr>
        <p:spPr>
          <a:xfrm rot="0">
            <a:off x="7132797" y="6056739"/>
            <a:ext cx="2057079" cy="389255"/>
          </a:xfrm>
          <a:prstGeom prst="rect">
            <a:avLst/>
          </a:prstGeom>
        </p:spPr>
        <p:txBody>
          <a:bodyPr anchor="t" rtlCol="false" tIns="0" lIns="0" bIns="0" rIns="0">
            <a:spAutoFit/>
          </a:bodyPr>
          <a:lstStyle/>
          <a:p>
            <a:pPr algn="l">
              <a:lnSpc>
                <a:spcPts val="3219"/>
              </a:lnSpc>
            </a:pPr>
            <a:r>
              <a:rPr lang="en-US" sz="2299">
                <a:solidFill>
                  <a:srgbClr val="000000"/>
                </a:solidFill>
                <a:latin typeface="Open Sauce"/>
              </a:rPr>
              <a:t>Sub-diretórios</a:t>
            </a:r>
          </a:p>
        </p:txBody>
      </p:sp>
      <p:sp>
        <p:nvSpPr>
          <p:cNvPr name="AutoShape 8" id="8"/>
          <p:cNvSpPr/>
          <p:nvPr/>
        </p:nvSpPr>
        <p:spPr>
          <a:xfrm flipH="true">
            <a:off x="6058581" y="6445994"/>
            <a:ext cx="2102755" cy="1450376"/>
          </a:xfrm>
          <a:prstGeom prst="line">
            <a:avLst/>
          </a:prstGeom>
          <a:ln cap="flat" w="38100">
            <a:solidFill>
              <a:srgbClr val="000000"/>
            </a:solidFill>
            <a:prstDash val="solid"/>
            <a:headEnd type="none" len="sm" w="sm"/>
            <a:tailEnd type="triangle" len="med" w="lg"/>
          </a:ln>
        </p:spPr>
      </p:sp>
      <p:sp>
        <p:nvSpPr>
          <p:cNvPr name="AutoShape 9" id="9"/>
          <p:cNvSpPr/>
          <p:nvPr/>
        </p:nvSpPr>
        <p:spPr>
          <a:xfrm>
            <a:off x="8161336" y="6445994"/>
            <a:ext cx="1234997" cy="1304145"/>
          </a:xfrm>
          <a:prstGeom prst="line">
            <a:avLst/>
          </a:prstGeom>
          <a:ln cap="flat" w="38100">
            <a:solidFill>
              <a:srgbClr val="000000"/>
            </a:solidFill>
            <a:prstDash val="solid"/>
            <a:headEnd type="none" len="sm" w="sm"/>
            <a:tailEnd type="triangle" len="med" w="lg"/>
          </a:ln>
        </p:spPr>
      </p:sp>
      <p:sp>
        <p:nvSpPr>
          <p:cNvPr name="AutoShape 10" id="10"/>
          <p:cNvSpPr/>
          <p:nvPr/>
        </p:nvSpPr>
        <p:spPr>
          <a:xfrm flipH="true">
            <a:off x="7644610" y="6445994"/>
            <a:ext cx="516726" cy="1304145"/>
          </a:xfrm>
          <a:prstGeom prst="line">
            <a:avLst/>
          </a:prstGeom>
          <a:ln cap="flat" w="38100">
            <a:solidFill>
              <a:srgbClr val="000000"/>
            </a:solidFill>
            <a:prstDash val="solid"/>
            <a:headEnd type="none" len="sm" w="sm"/>
            <a:tailEnd type="triangle" len="med" w="lg"/>
          </a:ln>
        </p:spPr>
      </p:sp>
      <p:sp>
        <p:nvSpPr>
          <p:cNvPr name="TextBox 11" id="11"/>
          <p:cNvSpPr txBox="true"/>
          <p:nvPr/>
        </p:nvSpPr>
        <p:spPr>
          <a:xfrm rot="0">
            <a:off x="11841413" y="6227554"/>
            <a:ext cx="1158923" cy="389255"/>
          </a:xfrm>
          <a:prstGeom prst="rect">
            <a:avLst/>
          </a:prstGeom>
        </p:spPr>
        <p:txBody>
          <a:bodyPr anchor="t" rtlCol="false" tIns="0" lIns="0" bIns="0" rIns="0">
            <a:spAutoFit/>
          </a:bodyPr>
          <a:lstStyle/>
          <a:p>
            <a:pPr algn="l">
              <a:lnSpc>
                <a:spcPts val="3219"/>
              </a:lnSpc>
            </a:pPr>
            <a:r>
              <a:rPr lang="en-US" sz="2299">
                <a:solidFill>
                  <a:srgbClr val="000000"/>
                </a:solidFill>
                <a:latin typeface="Open Sauce"/>
              </a:rPr>
              <a:t>Arquivo</a:t>
            </a:r>
          </a:p>
        </p:txBody>
      </p:sp>
      <p:sp>
        <p:nvSpPr>
          <p:cNvPr name="AutoShape 12" id="12"/>
          <p:cNvSpPr/>
          <p:nvPr/>
        </p:nvSpPr>
        <p:spPr>
          <a:xfrm flipH="true">
            <a:off x="11841413" y="6616809"/>
            <a:ext cx="579462" cy="1133330"/>
          </a:xfrm>
          <a:prstGeom prst="line">
            <a:avLst/>
          </a:prstGeom>
          <a:ln cap="flat" w="38100">
            <a:solidFill>
              <a:srgbClr val="000000"/>
            </a:solidFill>
            <a:prstDash val="solid"/>
            <a:headEnd type="none" len="sm" w="sm"/>
            <a:tailEnd type="triangle" len="med" w="lg"/>
          </a:ln>
        </p:spPr>
      </p:sp>
      <p:sp>
        <p:nvSpPr>
          <p:cNvPr name="TextBox 13" id="13"/>
          <p:cNvSpPr txBox="true"/>
          <p:nvPr/>
        </p:nvSpPr>
        <p:spPr>
          <a:xfrm rot="0">
            <a:off x="17185624" y="9182100"/>
            <a:ext cx="463578"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28700" y="2176210"/>
            <a:ext cx="15391926" cy="7483548"/>
          </a:xfrm>
          <a:custGeom>
            <a:avLst/>
            <a:gdLst/>
            <a:ahLst/>
            <a:cxnLst/>
            <a:rect r="r" b="b" t="t" l="l"/>
            <a:pathLst>
              <a:path h="7483548" w="15391926">
                <a:moveTo>
                  <a:pt x="0" y="0"/>
                </a:moveTo>
                <a:lnTo>
                  <a:pt x="15391926" y="0"/>
                </a:lnTo>
                <a:lnTo>
                  <a:pt x="15391926" y="7483548"/>
                </a:lnTo>
                <a:lnTo>
                  <a:pt x="0" y="7483548"/>
                </a:lnTo>
                <a:lnTo>
                  <a:pt x="0" y="0"/>
                </a:lnTo>
                <a:close/>
              </a:path>
            </a:pathLst>
          </a:custGeom>
          <a:blipFill>
            <a:blip r:embed="rId2"/>
            <a:stretch>
              <a:fillRect l="0" t="0" r="0" b="0"/>
            </a:stretch>
          </a:blipFill>
        </p:spPr>
      </p:sp>
      <p:sp>
        <p:nvSpPr>
          <p:cNvPr name="TextBox 3" id="3"/>
          <p:cNvSpPr txBox="true"/>
          <p:nvPr/>
        </p:nvSpPr>
        <p:spPr>
          <a:xfrm rot="0">
            <a:off x="563410" y="1028700"/>
            <a:ext cx="10371798"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Operações com diretórios</a:t>
            </a:r>
          </a:p>
        </p:txBody>
      </p:sp>
      <p:sp>
        <p:nvSpPr>
          <p:cNvPr name="TextBox 4" id="4"/>
          <p:cNvSpPr txBox="true"/>
          <p:nvPr/>
        </p:nvSpPr>
        <p:spPr>
          <a:xfrm rot="0">
            <a:off x="17184364" y="9182100"/>
            <a:ext cx="46609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05" r="0" b="-9305"/>
            </a:stretch>
          </a:blipFill>
        </p:spPr>
      </p:sp>
      <p:sp>
        <p:nvSpPr>
          <p:cNvPr name="TextBox 3" id="3"/>
          <p:cNvSpPr txBox="true"/>
          <p:nvPr/>
        </p:nvSpPr>
        <p:spPr>
          <a:xfrm rot="0">
            <a:off x="6405826" y="4404628"/>
            <a:ext cx="5476348" cy="1477744"/>
          </a:xfrm>
          <a:prstGeom prst="rect">
            <a:avLst/>
          </a:prstGeom>
        </p:spPr>
        <p:txBody>
          <a:bodyPr anchor="t" rtlCol="false" tIns="0" lIns="0" bIns="0" rIns="0">
            <a:spAutoFit/>
          </a:bodyPr>
          <a:lstStyle/>
          <a:p>
            <a:pPr algn="l">
              <a:lnSpc>
                <a:spcPts val="11710"/>
              </a:lnSpc>
            </a:pPr>
            <a:r>
              <a:rPr lang="en-US" sz="9758">
                <a:solidFill>
                  <a:srgbClr val="FF8E4F"/>
                </a:solidFill>
                <a:latin typeface="Open Sauce Heavy"/>
              </a:rPr>
              <a:t>Exemplo</a:t>
            </a:r>
          </a:p>
        </p:txBody>
      </p:sp>
      <p:sp>
        <p:nvSpPr>
          <p:cNvPr name="TextBox 4" id="4"/>
          <p:cNvSpPr txBox="true"/>
          <p:nvPr/>
        </p:nvSpPr>
        <p:spPr>
          <a:xfrm rot="0">
            <a:off x="17199002" y="9182100"/>
            <a:ext cx="436822"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40901" t="0" r="-5504" b="-28503"/>
            </a:stretch>
          </a:blipFill>
        </p:spPr>
      </p:sp>
      <p:sp>
        <p:nvSpPr>
          <p:cNvPr name="Freeform 3" id="3"/>
          <p:cNvSpPr/>
          <p:nvPr/>
        </p:nvSpPr>
        <p:spPr>
          <a:xfrm flipH="false" flipV="false" rot="0">
            <a:off x="4823967" y="0"/>
            <a:ext cx="8640067" cy="10287000"/>
          </a:xfrm>
          <a:custGeom>
            <a:avLst/>
            <a:gdLst/>
            <a:ahLst/>
            <a:cxnLst/>
            <a:rect r="r" b="b" t="t" l="l"/>
            <a:pathLst>
              <a:path h="10287000" w="8640067">
                <a:moveTo>
                  <a:pt x="0" y="0"/>
                </a:moveTo>
                <a:lnTo>
                  <a:pt x="8640066" y="0"/>
                </a:lnTo>
                <a:lnTo>
                  <a:pt x="8640066" y="10287000"/>
                </a:lnTo>
                <a:lnTo>
                  <a:pt x="0" y="10287000"/>
                </a:lnTo>
                <a:lnTo>
                  <a:pt x="0" y="0"/>
                </a:lnTo>
                <a:close/>
              </a:path>
            </a:pathLst>
          </a:custGeom>
          <a:blipFill>
            <a:blip r:embed="rId3"/>
            <a:stretch>
              <a:fillRect l="0" t="0" r="0" b="0"/>
            </a:stretch>
          </a:blipFill>
        </p:spPr>
      </p:sp>
      <p:sp>
        <p:nvSpPr>
          <p:cNvPr name="TextBox 4" id="4"/>
          <p:cNvSpPr txBox="true"/>
          <p:nvPr/>
        </p:nvSpPr>
        <p:spPr>
          <a:xfrm rot="0">
            <a:off x="17183103" y="9182100"/>
            <a:ext cx="46861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305" r="0" b="-9305"/>
            </a:stretch>
          </a:blipFill>
        </p:spPr>
      </p:sp>
      <p:grpSp>
        <p:nvGrpSpPr>
          <p:cNvPr name="Group 3" id="3"/>
          <p:cNvGrpSpPr/>
          <p:nvPr/>
        </p:nvGrpSpPr>
        <p:grpSpPr>
          <a:xfrm rot="0">
            <a:off x="2255846" y="3260486"/>
            <a:ext cx="13776309" cy="3766028"/>
            <a:chOff x="0" y="0"/>
            <a:chExt cx="18368412" cy="5021370"/>
          </a:xfrm>
        </p:grpSpPr>
        <p:sp>
          <p:nvSpPr>
            <p:cNvPr name="TextBox 4" id="4"/>
            <p:cNvSpPr txBox="true"/>
            <p:nvPr/>
          </p:nvSpPr>
          <p:spPr>
            <a:xfrm rot="0">
              <a:off x="0" y="1080721"/>
              <a:ext cx="18368412" cy="3940650"/>
            </a:xfrm>
            <a:prstGeom prst="rect">
              <a:avLst/>
            </a:prstGeom>
          </p:spPr>
          <p:txBody>
            <a:bodyPr anchor="t" rtlCol="false" tIns="0" lIns="0" bIns="0" rIns="0">
              <a:spAutoFit/>
            </a:bodyPr>
            <a:lstStyle/>
            <a:p>
              <a:pPr algn="l">
                <a:lnSpc>
                  <a:spcPts val="11710"/>
                </a:lnSpc>
              </a:pPr>
              <a:r>
                <a:rPr lang="en-US" sz="9758">
                  <a:solidFill>
                    <a:srgbClr val="FF8E4F"/>
                  </a:solidFill>
                  <a:latin typeface="Open Sauce Heavy"/>
                </a:rPr>
                <a:t>Implementação de Sistemas de arquivos</a:t>
              </a:r>
            </a:p>
          </p:txBody>
        </p:sp>
        <p:sp>
          <p:nvSpPr>
            <p:cNvPr name="TextBox 5" id="5"/>
            <p:cNvSpPr txBox="true"/>
            <p:nvPr/>
          </p:nvSpPr>
          <p:spPr>
            <a:xfrm rot="0">
              <a:off x="0" y="-38100"/>
              <a:ext cx="18368412" cy="516063"/>
            </a:xfrm>
            <a:prstGeom prst="rect">
              <a:avLst/>
            </a:prstGeom>
          </p:spPr>
          <p:txBody>
            <a:bodyPr anchor="t" rtlCol="false" tIns="0" lIns="0" bIns="0" rIns="0">
              <a:spAutoFit/>
            </a:bodyPr>
            <a:lstStyle/>
            <a:p>
              <a:pPr algn="l">
                <a:lnSpc>
                  <a:spcPts val="3363"/>
                </a:lnSpc>
              </a:pPr>
            </a:p>
          </p:txBody>
        </p:sp>
      </p:grpSp>
      <p:sp>
        <p:nvSpPr>
          <p:cNvPr name="TextBox 6" id="6"/>
          <p:cNvSpPr txBox="true"/>
          <p:nvPr/>
        </p:nvSpPr>
        <p:spPr>
          <a:xfrm rot="0">
            <a:off x="17184364" y="9182100"/>
            <a:ext cx="46609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19</a:t>
            </a:r>
          </a:p>
        </p:txBody>
      </p:sp>
    </p:spTree>
  </p:cSld>
  <p:clrMapOvr>
    <a:masterClrMapping/>
  </p:clrMapOvr>
</p:sld>
</file>

<file path=ppt/slides/slide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545399" y="4464378"/>
            <a:ext cx="4760606" cy="1348718"/>
          </a:xfrm>
          <a:prstGeom prst="rect">
            <a:avLst/>
          </a:prstGeom>
        </p:spPr>
        <p:txBody>
          <a:bodyPr anchor="t" rtlCol="false" tIns="0" lIns="0" bIns="0" rIns="0">
            <a:spAutoFit/>
          </a:bodyPr>
          <a:lstStyle/>
          <a:p>
            <a:pPr algn="l">
              <a:lnSpc>
                <a:spcPts val="10621"/>
              </a:lnSpc>
            </a:pPr>
            <a:r>
              <a:rPr lang="en-US" sz="8851">
                <a:solidFill>
                  <a:srgbClr val="828282"/>
                </a:solidFill>
                <a:latin typeface="Open Sauce Heavy"/>
              </a:rPr>
              <a:t>Sumário</a:t>
            </a:r>
          </a:p>
        </p:txBody>
      </p:sp>
      <p:grpSp>
        <p:nvGrpSpPr>
          <p:cNvPr name="Group 3" id="3"/>
          <p:cNvGrpSpPr/>
          <p:nvPr/>
        </p:nvGrpSpPr>
        <p:grpSpPr>
          <a:xfrm rot="0">
            <a:off x="8767460" y="1890713"/>
            <a:ext cx="8164872" cy="6505573"/>
            <a:chOff x="0" y="0"/>
            <a:chExt cx="10886496" cy="8674098"/>
          </a:xfrm>
        </p:grpSpPr>
        <p:sp>
          <p:nvSpPr>
            <p:cNvPr name="TextBox 4" id="4"/>
            <p:cNvSpPr txBox="true"/>
            <p:nvPr/>
          </p:nvSpPr>
          <p:spPr>
            <a:xfrm rot="0">
              <a:off x="418763" y="0"/>
              <a:ext cx="10467734" cy="723900"/>
            </a:xfrm>
            <a:prstGeom prst="rect">
              <a:avLst/>
            </a:prstGeom>
          </p:spPr>
          <p:txBody>
            <a:bodyPr anchor="t" rtlCol="false" tIns="0" lIns="0" bIns="0" rIns="0">
              <a:spAutoFit/>
            </a:bodyPr>
            <a:lstStyle/>
            <a:p>
              <a:pPr algn="l">
                <a:lnSpc>
                  <a:spcPts val="4320"/>
                </a:lnSpc>
              </a:pPr>
              <a:r>
                <a:rPr lang="en-US" sz="3600">
                  <a:solidFill>
                    <a:srgbClr val="FF8E4F"/>
                  </a:solidFill>
                  <a:latin typeface="Open Sauce Bold"/>
                </a:rPr>
                <a:t>Pontos para discutir:</a:t>
              </a:r>
            </a:p>
          </p:txBody>
        </p:sp>
        <p:sp>
          <p:nvSpPr>
            <p:cNvPr name="TextBox 5" id="5"/>
            <p:cNvSpPr txBox="true"/>
            <p:nvPr/>
          </p:nvSpPr>
          <p:spPr>
            <a:xfrm rot="0">
              <a:off x="0" y="1313601"/>
              <a:ext cx="10886496" cy="7360497"/>
            </a:xfrm>
            <a:prstGeom prst="rect">
              <a:avLst/>
            </a:prstGeom>
          </p:spPr>
          <p:txBody>
            <a:bodyPr anchor="t" rtlCol="false" tIns="0" lIns="0" bIns="0" rIns="0">
              <a:spAutoFit/>
            </a:bodyPr>
            <a:lstStyle/>
            <a:p>
              <a:pPr algn="l" marL="539749" indent="-269875" lvl="1">
                <a:lnSpc>
                  <a:spcPts val="3999"/>
                </a:lnSpc>
                <a:buFont typeface="Arial"/>
                <a:buChar char="•"/>
              </a:pPr>
              <a:r>
                <a:rPr lang="en-US" sz="2499">
                  <a:solidFill>
                    <a:srgbClr val="FFFFFF"/>
                  </a:solidFill>
                  <a:latin typeface="Open Sauce"/>
                </a:rPr>
                <a:t>Arquivos</a:t>
              </a:r>
              <a:r>
                <a:rPr lang="en-US" sz="2499">
                  <a:solidFill>
                    <a:srgbClr val="FFFFFF"/>
                  </a:solidFill>
                  <a:latin typeface="Open Sauce"/>
                </a:rPr>
                <a:t> ..............................................................................3</a:t>
              </a:r>
            </a:p>
            <a:p>
              <a:pPr algn="l">
                <a:lnSpc>
                  <a:spcPts val="3999"/>
                </a:lnSpc>
              </a:pPr>
            </a:p>
            <a:p>
              <a:pPr algn="l" marL="539749" indent="-269875" lvl="1">
                <a:lnSpc>
                  <a:spcPts val="3999"/>
                </a:lnSpc>
                <a:buFont typeface="Arial"/>
                <a:buChar char="•"/>
              </a:pPr>
              <a:r>
                <a:rPr lang="en-US" sz="2499">
                  <a:solidFill>
                    <a:srgbClr val="FFFFFF"/>
                  </a:solidFill>
                  <a:latin typeface="Open Sauce"/>
                </a:rPr>
                <a:t>Diretórios........................................................................... 11</a:t>
              </a:r>
            </a:p>
            <a:p>
              <a:pPr algn="l">
                <a:lnSpc>
                  <a:spcPts val="3999"/>
                </a:lnSpc>
              </a:pPr>
            </a:p>
            <a:p>
              <a:pPr algn="l" marL="539749" indent="-269875" lvl="1">
                <a:lnSpc>
                  <a:spcPts val="3999"/>
                </a:lnSpc>
                <a:buFont typeface="Arial"/>
                <a:buChar char="•"/>
              </a:pPr>
              <a:r>
                <a:rPr lang="en-US" sz="2499">
                  <a:solidFill>
                    <a:srgbClr val="FFFFFF"/>
                  </a:solidFill>
                  <a:latin typeface="Open Sauce"/>
                </a:rPr>
                <a:t>Implementação de Sistema de Arquivos.........</a:t>
              </a:r>
              <a:r>
                <a:rPr lang="en-US" sz="2499">
                  <a:solidFill>
                    <a:srgbClr val="FFFFFF"/>
                  </a:solidFill>
                  <a:latin typeface="Open Sauce"/>
                </a:rPr>
                <a:t>.....19 </a:t>
              </a:r>
            </a:p>
            <a:p>
              <a:pPr algn="l">
                <a:lnSpc>
                  <a:spcPts val="3999"/>
                </a:lnSpc>
              </a:pPr>
            </a:p>
            <a:p>
              <a:pPr algn="l" marL="539749" indent="-269875" lvl="1">
                <a:lnSpc>
                  <a:spcPts val="3999"/>
                </a:lnSpc>
                <a:buFont typeface="Arial"/>
                <a:buChar char="•"/>
              </a:pPr>
              <a:r>
                <a:rPr lang="en-US" sz="2499">
                  <a:solidFill>
                    <a:srgbClr val="FFFFFF"/>
                  </a:solidFill>
                  <a:latin typeface="Open Sauce"/>
                </a:rPr>
                <a:t>Gerenciamento e Otimização...................................34</a:t>
              </a:r>
            </a:p>
            <a:p>
              <a:pPr algn="l">
                <a:lnSpc>
                  <a:spcPts val="3999"/>
                </a:lnSpc>
              </a:pPr>
            </a:p>
            <a:p>
              <a:pPr algn="l" marL="539749" indent="-269875" lvl="1">
                <a:lnSpc>
                  <a:spcPts val="3999"/>
                </a:lnSpc>
                <a:buFont typeface="Arial"/>
                <a:buChar char="•"/>
              </a:pPr>
              <a:r>
                <a:rPr lang="en-US" sz="2499">
                  <a:solidFill>
                    <a:srgbClr val="FFFFFF"/>
                  </a:solidFill>
                  <a:latin typeface="Open Sauce"/>
                </a:rPr>
                <a:t>Segurança........................................................................46</a:t>
              </a:r>
            </a:p>
            <a:p>
              <a:pPr algn="l">
                <a:lnSpc>
                  <a:spcPts val="3999"/>
                </a:lnSpc>
              </a:pPr>
            </a:p>
            <a:p>
              <a:pPr algn="l" marL="539750" indent="-269875" lvl="1">
                <a:lnSpc>
                  <a:spcPts val="3999"/>
                </a:lnSpc>
                <a:buFont typeface="Arial"/>
                <a:buChar char="•"/>
              </a:pPr>
              <a:r>
                <a:rPr lang="en-US" sz="2499">
                  <a:solidFill>
                    <a:srgbClr val="FFFFFF"/>
                  </a:solidFill>
                  <a:latin typeface="Open Sauce"/>
                </a:rPr>
                <a:t>Referências......................................................................56</a:t>
              </a:r>
            </a:p>
          </p:txBody>
        </p:sp>
      </p:grpSp>
      <p:sp>
        <p:nvSpPr>
          <p:cNvPr name="AutoShape 6" id="6"/>
          <p:cNvSpPr/>
          <p:nvPr/>
        </p:nvSpPr>
        <p:spPr>
          <a:xfrm rot="-5400000">
            <a:off x="2240176" y="5524030"/>
            <a:ext cx="11067109" cy="0"/>
          </a:xfrm>
          <a:prstGeom prst="line">
            <a:avLst/>
          </a:prstGeom>
          <a:ln cap="rnd" w="19050">
            <a:solidFill>
              <a:srgbClr val="393939"/>
            </a:solidFill>
            <a:prstDash val="solid"/>
            <a:headEnd type="none" len="sm" w="sm"/>
            <a:tailEnd type="none" len="sm" w="sm"/>
          </a:ln>
        </p:spPr>
      </p:sp>
      <p:sp>
        <p:nvSpPr>
          <p:cNvPr name="TextBox 7" id="7"/>
          <p:cNvSpPr txBox="true"/>
          <p:nvPr/>
        </p:nvSpPr>
        <p:spPr>
          <a:xfrm rot="0">
            <a:off x="17281694" y="9182100"/>
            <a:ext cx="271439"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2</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9544"/>
            <a:ext cx="7115148" cy="3886200"/>
          </a:xfrm>
          <a:prstGeom prst="rect">
            <a:avLst/>
          </a:prstGeom>
        </p:spPr>
        <p:txBody>
          <a:bodyPr anchor="t" rtlCol="false" tIns="0" lIns="0" bIns="0" rIns="0">
            <a:spAutoFit/>
          </a:bodyPr>
          <a:lstStyle/>
          <a:p>
            <a:pPr algn="l">
              <a:lnSpc>
                <a:spcPts val="7680"/>
              </a:lnSpc>
            </a:pPr>
            <a:r>
              <a:rPr lang="en-US" sz="6400">
                <a:solidFill>
                  <a:srgbClr val="FF8E4F">
                    <a:alpha val="49804"/>
                  </a:srgbClr>
                </a:solidFill>
                <a:latin typeface="Open Sauce Heavy"/>
              </a:rPr>
              <a:t>Explorando Arquivos em Sistemas de Computadores</a:t>
            </a:r>
          </a:p>
        </p:txBody>
      </p:sp>
      <p:sp>
        <p:nvSpPr>
          <p:cNvPr name="TextBox 3" id="3"/>
          <p:cNvSpPr txBox="true"/>
          <p:nvPr/>
        </p:nvSpPr>
        <p:spPr>
          <a:xfrm rot="0">
            <a:off x="8753264" y="1001186"/>
            <a:ext cx="8506036" cy="3794557"/>
          </a:xfrm>
          <a:prstGeom prst="rect">
            <a:avLst/>
          </a:prstGeom>
        </p:spPr>
        <p:txBody>
          <a:bodyPr anchor="t" rtlCol="false" tIns="0" lIns="0" bIns="0" rIns="0">
            <a:spAutoFit/>
          </a:bodyPr>
          <a:lstStyle/>
          <a:p>
            <a:pPr algn="l">
              <a:lnSpc>
                <a:spcPts val="3344"/>
              </a:lnSpc>
            </a:pPr>
            <a:r>
              <a:rPr lang="en-US" sz="2229">
                <a:solidFill>
                  <a:srgbClr val="000000"/>
                </a:solidFill>
                <a:latin typeface="Open Sauce"/>
              </a:rPr>
              <a:t>Setor 0 do disco é o MBR(Master Boot Record), usado para inicialização</a:t>
            </a:r>
          </a:p>
          <a:p>
            <a:pPr algn="l">
              <a:lnSpc>
                <a:spcPts val="3344"/>
              </a:lnSpc>
            </a:pPr>
          </a:p>
          <a:p>
            <a:pPr algn="l">
              <a:lnSpc>
                <a:spcPts val="3344"/>
              </a:lnSpc>
            </a:pPr>
          </a:p>
          <a:p>
            <a:pPr algn="l">
              <a:lnSpc>
                <a:spcPts val="3344"/>
              </a:lnSpc>
            </a:pPr>
            <a:r>
              <a:rPr lang="en-US" sz="2229">
                <a:solidFill>
                  <a:srgbClr val="000000"/>
                </a:solidFill>
                <a:latin typeface="Open Sauce"/>
              </a:rPr>
              <a:t>O super-bloco é um dos possíveis elementos de um sistema de arquivos, o qual contém todos os parâmetros chave sobre o sistema</a:t>
            </a:r>
          </a:p>
          <a:p>
            <a:pPr algn="l">
              <a:lnSpc>
                <a:spcPts val="3344"/>
              </a:lnSpc>
            </a:pPr>
          </a:p>
          <a:p>
            <a:pPr algn="l">
              <a:lnSpc>
                <a:spcPts val="3344"/>
              </a:lnSpc>
            </a:pPr>
          </a:p>
        </p:txBody>
      </p:sp>
      <p:sp>
        <p:nvSpPr>
          <p:cNvPr name="Freeform 4" id="4"/>
          <p:cNvSpPr/>
          <p:nvPr/>
        </p:nvSpPr>
        <p:spPr>
          <a:xfrm flipH="false" flipV="false" rot="0">
            <a:off x="2714624" y="5303495"/>
            <a:ext cx="12077279" cy="3954805"/>
          </a:xfrm>
          <a:custGeom>
            <a:avLst/>
            <a:gdLst/>
            <a:ahLst/>
            <a:cxnLst/>
            <a:rect r="r" b="b" t="t" l="l"/>
            <a:pathLst>
              <a:path h="3954805" w="12077279">
                <a:moveTo>
                  <a:pt x="0" y="0"/>
                </a:moveTo>
                <a:lnTo>
                  <a:pt x="12077279" y="0"/>
                </a:lnTo>
                <a:lnTo>
                  <a:pt x="12077279" y="3954805"/>
                </a:lnTo>
                <a:lnTo>
                  <a:pt x="0" y="3954805"/>
                </a:lnTo>
                <a:lnTo>
                  <a:pt x="0" y="0"/>
                </a:lnTo>
                <a:close/>
              </a:path>
            </a:pathLst>
          </a:custGeom>
          <a:blipFill>
            <a:blip r:embed="rId2"/>
            <a:stretch>
              <a:fillRect l="0" t="0" r="0" b="0"/>
            </a:stretch>
          </a:blipFill>
        </p:spPr>
      </p:sp>
      <p:sp>
        <p:nvSpPr>
          <p:cNvPr name="TextBox 5" id="5"/>
          <p:cNvSpPr txBox="true"/>
          <p:nvPr/>
        </p:nvSpPr>
        <p:spPr>
          <a:xfrm rot="0">
            <a:off x="17141418" y="9182100"/>
            <a:ext cx="55199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497178" y="3202573"/>
            <a:ext cx="9139108" cy="4767590"/>
          </a:xfrm>
          <a:custGeom>
            <a:avLst/>
            <a:gdLst/>
            <a:ahLst/>
            <a:cxnLst/>
            <a:rect r="r" b="b" t="t" l="l"/>
            <a:pathLst>
              <a:path h="4767590" w="9139108">
                <a:moveTo>
                  <a:pt x="0" y="0"/>
                </a:moveTo>
                <a:lnTo>
                  <a:pt x="9139108" y="0"/>
                </a:lnTo>
                <a:lnTo>
                  <a:pt x="9139108" y="4767591"/>
                </a:lnTo>
                <a:lnTo>
                  <a:pt x="0" y="4767591"/>
                </a:lnTo>
                <a:lnTo>
                  <a:pt x="0" y="0"/>
                </a:lnTo>
                <a:close/>
              </a:path>
            </a:pathLst>
          </a:custGeom>
          <a:blipFill>
            <a:blip r:embed="rId2"/>
            <a:stretch>
              <a:fillRect l="0" t="-386" r="0" b="-386"/>
            </a:stretch>
          </a:blipFill>
        </p:spPr>
      </p:sp>
      <p:sp>
        <p:nvSpPr>
          <p:cNvPr name="TextBox 3" id="3"/>
          <p:cNvSpPr txBox="true"/>
          <p:nvPr/>
        </p:nvSpPr>
        <p:spPr>
          <a:xfrm rot="0">
            <a:off x="1028700" y="1200150"/>
            <a:ext cx="7506037"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Alocação contígua</a:t>
            </a:r>
          </a:p>
        </p:txBody>
      </p:sp>
      <p:grpSp>
        <p:nvGrpSpPr>
          <p:cNvPr name="Group 4" id="4"/>
          <p:cNvGrpSpPr/>
          <p:nvPr/>
        </p:nvGrpSpPr>
        <p:grpSpPr>
          <a:xfrm rot="0">
            <a:off x="9636286" y="3476755"/>
            <a:ext cx="8115300" cy="407670"/>
            <a:chOff x="0" y="0"/>
            <a:chExt cx="10820400" cy="543560"/>
          </a:xfrm>
        </p:grpSpPr>
        <p:sp>
          <p:nvSpPr>
            <p:cNvPr name="TextBox 5" id="5"/>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Tipo mais simples de alocação</a:t>
              </a:r>
            </a:p>
          </p:txBody>
        </p:sp>
        <p:sp>
          <p:nvSpPr>
            <p:cNvPr name="TextBox 6" id="6"/>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sp>
        <p:nvSpPr>
          <p:cNvPr name="TextBox 7" id="7"/>
          <p:cNvSpPr txBox="true"/>
          <p:nvPr/>
        </p:nvSpPr>
        <p:spPr>
          <a:xfrm rot="0">
            <a:off x="10382473" y="7290809"/>
            <a:ext cx="6876827" cy="9315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Armazenamento em sequencia ininterrupta</a:t>
            </a:r>
          </a:p>
        </p:txBody>
      </p:sp>
      <p:sp>
        <p:nvSpPr>
          <p:cNvPr name="TextBox 8" id="8"/>
          <p:cNvSpPr txBox="true"/>
          <p:nvPr/>
        </p:nvSpPr>
        <p:spPr>
          <a:xfrm rot="0">
            <a:off x="9636286" y="7290809"/>
            <a:ext cx="568527"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9" id="9"/>
          <p:cNvSpPr txBox="true"/>
          <p:nvPr/>
        </p:nvSpPr>
        <p:spPr>
          <a:xfrm rot="0">
            <a:off x="17187272" y="9182100"/>
            <a:ext cx="460282"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21</a:t>
            </a:r>
          </a:p>
        </p:txBody>
      </p:sp>
    </p:spTree>
  </p:cSld>
  <p:clrMapOvr>
    <a:masterClrMapping/>
  </p:clrMapOvr>
</p:sld>
</file>

<file path=ppt/slides/slide2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320282" y="5143500"/>
            <a:ext cx="19271464" cy="0"/>
          </a:xfrm>
          <a:prstGeom prst="line">
            <a:avLst/>
          </a:prstGeom>
          <a:ln cap="rnd" w="19050">
            <a:solidFill>
              <a:srgbClr val="393939"/>
            </a:solidFill>
            <a:prstDash val="solid"/>
            <a:headEnd type="none" len="sm" w="sm"/>
            <a:tailEnd type="none" len="sm" w="sm"/>
          </a:ln>
        </p:spPr>
      </p:sp>
      <p:sp>
        <p:nvSpPr>
          <p:cNvPr name="TextBox 3" id="3"/>
          <p:cNvSpPr txBox="true"/>
          <p:nvPr/>
        </p:nvSpPr>
        <p:spPr>
          <a:xfrm rot="0">
            <a:off x="1627899" y="2042286"/>
            <a:ext cx="5561390" cy="923925"/>
          </a:xfrm>
          <a:prstGeom prst="rect">
            <a:avLst/>
          </a:prstGeom>
        </p:spPr>
        <p:txBody>
          <a:bodyPr anchor="t" rtlCol="false" tIns="0" lIns="0" bIns="0" rIns="0">
            <a:spAutoFit/>
          </a:bodyPr>
          <a:lstStyle/>
          <a:p>
            <a:pPr algn="l">
              <a:lnSpc>
                <a:spcPts val="7200"/>
              </a:lnSpc>
            </a:pPr>
            <a:r>
              <a:rPr lang="en-US" sz="6000">
                <a:solidFill>
                  <a:srgbClr val="828282"/>
                </a:solidFill>
                <a:latin typeface="Open Sauce Heavy"/>
              </a:rPr>
              <a:t>Desvantagens</a:t>
            </a:r>
          </a:p>
        </p:txBody>
      </p:sp>
      <p:sp>
        <p:nvSpPr>
          <p:cNvPr name="TextBox 4" id="4"/>
          <p:cNvSpPr txBox="true"/>
          <p:nvPr/>
        </p:nvSpPr>
        <p:spPr>
          <a:xfrm rot="0">
            <a:off x="8120085" y="1622234"/>
            <a:ext cx="8791529" cy="1640205"/>
          </a:xfrm>
          <a:prstGeom prst="rect">
            <a:avLst/>
          </a:prstGeom>
        </p:spPr>
        <p:txBody>
          <a:bodyPr anchor="t" rtlCol="false" tIns="0" lIns="0" bIns="0" rIns="0">
            <a:spAutoFit/>
          </a:bodyPr>
          <a:lstStyle/>
          <a:p>
            <a:pPr algn="l" marL="539750" indent="-269875" lvl="1">
              <a:lnSpc>
                <a:spcPts val="4499"/>
              </a:lnSpc>
              <a:buFont typeface="Arial"/>
              <a:buChar char="•"/>
            </a:pPr>
            <a:r>
              <a:rPr lang="en-US" sz="2499">
                <a:solidFill>
                  <a:srgbClr val="FFFFFF"/>
                </a:solidFill>
                <a:latin typeface="Open Sauce"/>
              </a:rPr>
              <a:t>Fragmentação do disco com o passar do tempo</a:t>
            </a:r>
            <a:r>
              <a:rPr lang="en-US" sz="2499">
                <a:solidFill>
                  <a:srgbClr val="FFFFFF"/>
                </a:solidFill>
                <a:latin typeface="Open Sauce"/>
              </a:rPr>
              <a:t> </a:t>
            </a:r>
          </a:p>
          <a:p>
            <a:pPr algn="l" marL="539750" indent="-269875" lvl="1">
              <a:lnSpc>
                <a:spcPts val="4499"/>
              </a:lnSpc>
              <a:buFont typeface="Arial"/>
              <a:buChar char="•"/>
            </a:pPr>
            <a:r>
              <a:rPr lang="en-US" sz="2499">
                <a:solidFill>
                  <a:srgbClr val="FFFFFF"/>
                </a:solidFill>
                <a:latin typeface="Open Sauce"/>
              </a:rPr>
              <a:t>Mal uso do espaço </a:t>
            </a:r>
          </a:p>
          <a:p>
            <a:pPr algn="l" marL="539750" indent="-269875" lvl="1">
              <a:lnSpc>
                <a:spcPts val="4499"/>
              </a:lnSpc>
              <a:buFont typeface="Arial"/>
              <a:buChar char="•"/>
            </a:pPr>
            <a:r>
              <a:rPr lang="en-US" sz="2499">
                <a:solidFill>
                  <a:srgbClr val="FFFFFF"/>
                </a:solidFill>
                <a:latin typeface="Open Sauce"/>
              </a:rPr>
              <a:t>Experiência do usuário ruim</a:t>
            </a:r>
          </a:p>
        </p:txBody>
      </p:sp>
      <p:sp>
        <p:nvSpPr>
          <p:cNvPr name="TextBox 5" id="5"/>
          <p:cNvSpPr txBox="true"/>
          <p:nvPr/>
        </p:nvSpPr>
        <p:spPr>
          <a:xfrm rot="0">
            <a:off x="2168654" y="7128636"/>
            <a:ext cx="4479880" cy="971550"/>
          </a:xfrm>
          <a:prstGeom prst="rect">
            <a:avLst/>
          </a:prstGeom>
        </p:spPr>
        <p:txBody>
          <a:bodyPr anchor="t" rtlCol="false" tIns="0" lIns="0" bIns="0" rIns="0">
            <a:spAutoFit/>
          </a:bodyPr>
          <a:lstStyle/>
          <a:p>
            <a:pPr algn="l">
              <a:lnSpc>
                <a:spcPts val="7680"/>
              </a:lnSpc>
            </a:pPr>
            <a:r>
              <a:rPr lang="en-US" sz="6400">
                <a:solidFill>
                  <a:srgbClr val="FF8E4F"/>
                </a:solidFill>
                <a:latin typeface="Open Sauce Heavy"/>
              </a:rPr>
              <a:t>Vantagens</a:t>
            </a:r>
          </a:p>
        </p:txBody>
      </p:sp>
      <p:sp>
        <p:nvSpPr>
          <p:cNvPr name="TextBox 6" id="6"/>
          <p:cNvSpPr txBox="true"/>
          <p:nvPr/>
        </p:nvSpPr>
        <p:spPr>
          <a:xfrm rot="0">
            <a:off x="8120085" y="6800024"/>
            <a:ext cx="8791529" cy="1504950"/>
          </a:xfrm>
          <a:prstGeom prst="rect">
            <a:avLst/>
          </a:prstGeom>
        </p:spPr>
        <p:txBody>
          <a:bodyPr anchor="t" rtlCol="false" tIns="0" lIns="0" bIns="0" rIns="0">
            <a:spAutoFit/>
          </a:bodyPr>
          <a:lstStyle/>
          <a:p>
            <a:pPr algn="l" marL="491172" indent="-245586" lvl="1">
              <a:lnSpc>
                <a:spcPts val="4095"/>
              </a:lnSpc>
              <a:buFont typeface="Arial"/>
              <a:buChar char="•"/>
            </a:pPr>
            <a:r>
              <a:rPr lang="en-US" sz="2275">
                <a:solidFill>
                  <a:srgbClr val="FFFFFF"/>
                </a:solidFill>
                <a:latin typeface="Open Sauce"/>
              </a:rPr>
              <a:t>Leitura rápida</a:t>
            </a:r>
          </a:p>
          <a:p>
            <a:pPr algn="l" marL="491172" indent="-245586" lvl="1">
              <a:lnSpc>
                <a:spcPts val="4095"/>
              </a:lnSpc>
              <a:buFont typeface="Arial"/>
              <a:buChar char="•"/>
            </a:pPr>
            <a:r>
              <a:rPr lang="en-US" sz="2275">
                <a:solidFill>
                  <a:srgbClr val="FFFFFF"/>
                </a:solidFill>
                <a:latin typeface="Open Sauce"/>
              </a:rPr>
              <a:t>Fácil implementação </a:t>
            </a:r>
          </a:p>
          <a:p>
            <a:pPr algn="l" marL="491172" indent="-245586" lvl="1">
              <a:lnSpc>
                <a:spcPts val="4095"/>
              </a:lnSpc>
              <a:buFont typeface="Arial"/>
              <a:buChar char="•"/>
            </a:pPr>
            <a:r>
              <a:rPr lang="en-US" sz="2275">
                <a:solidFill>
                  <a:srgbClr val="FFFFFF"/>
                </a:solidFill>
                <a:latin typeface="Open Sauce"/>
              </a:rPr>
              <a:t>Fácil mapeamento</a:t>
            </a:r>
          </a:p>
        </p:txBody>
      </p:sp>
      <p:sp>
        <p:nvSpPr>
          <p:cNvPr name="TextBox 7" id="7"/>
          <p:cNvSpPr txBox="true"/>
          <p:nvPr/>
        </p:nvSpPr>
        <p:spPr>
          <a:xfrm rot="0">
            <a:off x="17145974" y="9182100"/>
            <a:ext cx="542877"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22</a:t>
            </a:r>
          </a:p>
        </p:txBody>
      </p:sp>
    </p:spTree>
  </p:cSld>
  <p:clrMapOvr>
    <a:masterClrMapping/>
  </p:clrMapOvr>
</p:sld>
</file>

<file path=ppt/slides/slide2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7128766" cy="18288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Implementação de diretórios</a:t>
            </a:r>
          </a:p>
        </p:txBody>
      </p:sp>
      <p:grpSp>
        <p:nvGrpSpPr>
          <p:cNvPr name="Group 3" id="3"/>
          <p:cNvGrpSpPr/>
          <p:nvPr/>
        </p:nvGrpSpPr>
        <p:grpSpPr>
          <a:xfrm rot="0">
            <a:off x="8157466" y="4300378"/>
            <a:ext cx="9612132" cy="1294032"/>
            <a:chOff x="0" y="0"/>
            <a:chExt cx="12816176" cy="1725376"/>
          </a:xfrm>
        </p:grpSpPr>
        <p:sp>
          <p:nvSpPr>
            <p:cNvPr name="TextBox 4" id="4"/>
            <p:cNvSpPr txBox="true"/>
            <p:nvPr/>
          </p:nvSpPr>
          <p:spPr>
            <a:xfrm rot="0">
              <a:off x="1254525" y="-47625"/>
              <a:ext cx="11561651"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Principal função é o mapear o nome do arquivo</a:t>
              </a:r>
            </a:p>
          </p:txBody>
        </p:sp>
        <p:sp>
          <p:nvSpPr>
            <p:cNvPr name="TextBox 5" id="5"/>
            <p:cNvSpPr txBox="true"/>
            <p:nvPr/>
          </p:nvSpPr>
          <p:spPr>
            <a:xfrm rot="0">
              <a:off x="1254525" y="895855"/>
              <a:ext cx="11561651" cy="829522"/>
            </a:xfrm>
            <a:prstGeom prst="rect">
              <a:avLst/>
            </a:prstGeom>
          </p:spPr>
          <p:txBody>
            <a:bodyPr anchor="t" rtlCol="false" tIns="0" lIns="0" bIns="0" rIns="0">
              <a:spAutoFit/>
            </a:bodyPr>
            <a:lstStyle/>
            <a:p>
              <a:pPr algn="l">
                <a:lnSpc>
                  <a:spcPts val="2590"/>
                </a:lnSpc>
              </a:pPr>
              <a:r>
                <a:rPr lang="en-US" sz="1850">
                  <a:solidFill>
                    <a:srgbClr val="000000"/>
                  </a:solidFill>
                  <a:latin typeface="Open Sauce"/>
                </a:rPr>
                <a:t>O nome mapeado é em ASCII e a informação  mapeada é necessária para localizar dados</a:t>
              </a:r>
            </a:p>
          </p:txBody>
        </p:sp>
        <p:sp>
          <p:nvSpPr>
            <p:cNvPr name="TextBox 6" id="6"/>
            <p:cNvSpPr txBox="true"/>
            <p:nvPr/>
          </p:nvSpPr>
          <p:spPr>
            <a:xfrm rot="0">
              <a:off x="0" y="-47625"/>
              <a:ext cx="955834"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grpSp>
      <p:grpSp>
        <p:nvGrpSpPr>
          <p:cNvPr name="Group 7" id="7"/>
          <p:cNvGrpSpPr/>
          <p:nvPr/>
        </p:nvGrpSpPr>
        <p:grpSpPr>
          <a:xfrm rot="0">
            <a:off x="8157466" y="7355779"/>
            <a:ext cx="9454019" cy="1276887"/>
            <a:chOff x="0" y="0"/>
            <a:chExt cx="12605359" cy="1702516"/>
          </a:xfrm>
        </p:grpSpPr>
        <p:sp>
          <p:nvSpPr>
            <p:cNvPr name="TextBox 8" id="8"/>
            <p:cNvSpPr txBox="true"/>
            <p:nvPr/>
          </p:nvSpPr>
          <p:spPr>
            <a:xfrm rot="0">
              <a:off x="1233889" y="-47625"/>
              <a:ext cx="11371470"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 informação depende do sistema</a:t>
              </a:r>
            </a:p>
          </p:txBody>
        </p:sp>
        <p:sp>
          <p:nvSpPr>
            <p:cNvPr name="TextBox 9" id="9"/>
            <p:cNvSpPr txBox="true"/>
            <p:nvPr/>
          </p:nvSpPr>
          <p:spPr>
            <a:xfrm rot="0">
              <a:off x="1233889" y="895855"/>
              <a:ext cx="11371470" cy="806662"/>
            </a:xfrm>
            <a:prstGeom prst="rect">
              <a:avLst/>
            </a:prstGeom>
          </p:spPr>
          <p:txBody>
            <a:bodyPr anchor="t" rtlCol="false" tIns="0" lIns="0" bIns="0" rIns="0">
              <a:spAutoFit/>
            </a:bodyPr>
            <a:lstStyle/>
            <a:p>
              <a:pPr algn="l">
                <a:lnSpc>
                  <a:spcPts val="2485"/>
                </a:lnSpc>
              </a:pPr>
              <a:r>
                <a:rPr lang="en-US" sz="1775">
                  <a:solidFill>
                    <a:srgbClr val="000000"/>
                  </a:solidFill>
                  <a:latin typeface="Open Sauce"/>
                </a:rPr>
                <a:t>A informação varia de formas de acordo com as diferentes implementações, a exemplo da alocação contígua, lista encadeadas e i-nodes.</a:t>
              </a:r>
            </a:p>
          </p:txBody>
        </p:sp>
        <p:sp>
          <p:nvSpPr>
            <p:cNvPr name="TextBox 10" id="10"/>
            <p:cNvSpPr txBox="true"/>
            <p:nvPr/>
          </p:nvSpPr>
          <p:spPr>
            <a:xfrm rot="0">
              <a:off x="0" y="-47625"/>
              <a:ext cx="940111"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grpSp>
      <p:grpSp>
        <p:nvGrpSpPr>
          <p:cNvPr name="Group 11" id="11"/>
          <p:cNvGrpSpPr/>
          <p:nvPr/>
        </p:nvGrpSpPr>
        <p:grpSpPr>
          <a:xfrm rot="0">
            <a:off x="8236523" y="1654333"/>
            <a:ext cx="9454019" cy="883920"/>
            <a:chOff x="0" y="0"/>
            <a:chExt cx="12605359" cy="1178560"/>
          </a:xfrm>
        </p:grpSpPr>
        <p:sp>
          <p:nvSpPr>
            <p:cNvPr name="TextBox 12" id="12"/>
            <p:cNvSpPr txBox="true"/>
            <p:nvPr/>
          </p:nvSpPr>
          <p:spPr>
            <a:xfrm rot="0">
              <a:off x="1233889" y="-47625"/>
              <a:ext cx="11371470" cy="1226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 entrada de diretório fornece a informação para encontrar os blocos de disco</a:t>
              </a:r>
            </a:p>
          </p:txBody>
        </p:sp>
        <p:sp>
          <p:nvSpPr>
            <p:cNvPr name="TextBox 13" id="13"/>
            <p:cNvSpPr txBox="true"/>
            <p:nvPr/>
          </p:nvSpPr>
          <p:spPr>
            <a:xfrm rot="0">
              <a:off x="0" y="-47625"/>
              <a:ext cx="940111"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sp>
        <p:nvSpPr>
          <p:cNvPr name="TextBox 14" id="14"/>
          <p:cNvSpPr txBox="true"/>
          <p:nvPr/>
        </p:nvSpPr>
        <p:spPr>
          <a:xfrm rot="0">
            <a:off x="17143066" y="9182100"/>
            <a:ext cx="548694"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028700"/>
            <a:ext cx="11649879"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Implementação de diretórios</a:t>
            </a:r>
          </a:p>
        </p:txBody>
      </p:sp>
      <p:sp>
        <p:nvSpPr>
          <p:cNvPr name="TextBox 3" id="3"/>
          <p:cNvSpPr txBox="true"/>
          <p:nvPr/>
        </p:nvSpPr>
        <p:spPr>
          <a:xfrm rot="0">
            <a:off x="17146168" y="9182100"/>
            <a:ext cx="54248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24</a:t>
            </a:r>
          </a:p>
        </p:txBody>
      </p:sp>
      <p:sp>
        <p:nvSpPr>
          <p:cNvPr name="Freeform 4" id="4"/>
          <p:cNvSpPr/>
          <p:nvPr/>
        </p:nvSpPr>
        <p:spPr>
          <a:xfrm flipH="false" flipV="false" rot="0">
            <a:off x="1864858" y="2620182"/>
            <a:ext cx="14205990" cy="5046635"/>
          </a:xfrm>
          <a:custGeom>
            <a:avLst/>
            <a:gdLst/>
            <a:ahLst/>
            <a:cxnLst/>
            <a:rect r="r" b="b" t="t" l="l"/>
            <a:pathLst>
              <a:path h="5046635" w="14205990">
                <a:moveTo>
                  <a:pt x="0" y="0"/>
                </a:moveTo>
                <a:lnTo>
                  <a:pt x="14205990" y="0"/>
                </a:lnTo>
                <a:lnTo>
                  <a:pt x="14205990" y="5046636"/>
                </a:lnTo>
                <a:lnTo>
                  <a:pt x="0" y="5046636"/>
                </a:lnTo>
                <a:lnTo>
                  <a:pt x="0" y="0"/>
                </a:lnTo>
                <a:close/>
              </a:path>
            </a:pathLst>
          </a:custGeom>
          <a:blipFill>
            <a:blip r:embed="rId2"/>
            <a:stretch>
              <a:fillRect l="0" t="0" r="-13226" b="0"/>
            </a:stretch>
          </a:blipFill>
        </p:spPr>
      </p:sp>
    </p:spTree>
  </p:cSld>
  <p:clrMapOvr>
    <a:masterClrMapping/>
  </p:clrMapOvr>
</p:sld>
</file>

<file path=ppt/slides/slide2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64944"/>
            <a:ext cx="7128766" cy="18288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Implementação de diretórios</a:t>
            </a:r>
          </a:p>
        </p:txBody>
      </p:sp>
      <p:sp>
        <p:nvSpPr>
          <p:cNvPr name="TextBox 3" id="3"/>
          <p:cNvSpPr txBox="true"/>
          <p:nvPr/>
        </p:nvSpPr>
        <p:spPr>
          <a:xfrm rot="0">
            <a:off x="1028700" y="2923920"/>
            <a:ext cx="7128766" cy="533400"/>
          </a:xfrm>
          <a:prstGeom prst="rect">
            <a:avLst/>
          </a:prstGeom>
        </p:spPr>
        <p:txBody>
          <a:bodyPr anchor="t" rtlCol="false" tIns="0" lIns="0" bIns="0" rIns="0">
            <a:spAutoFit/>
          </a:bodyPr>
          <a:lstStyle/>
          <a:p>
            <a:pPr algn="l">
              <a:lnSpc>
                <a:spcPts val="4499"/>
              </a:lnSpc>
            </a:pPr>
            <a:r>
              <a:rPr lang="en-US" sz="2999">
                <a:solidFill>
                  <a:srgbClr val="000000"/>
                </a:solidFill>
                <a:latin typeface="Open Sauce"/>
              </a:rPr>
              <a:t>Atributos e nomes de caminhos</a:t>
            </a:r>
          </a:p>
        </p:txBody>
      </p:sp>
      <p:sp>
        <p:nvSpPr>
          <p:cNvPr name="TextBox 4" id="4"/>
          <p:cNvSpPr txBox="true"/>
          <p:nvPr/>
        </p:nvSpPr>
        <p:spPr>
          <a:xfrm rot="0">
            <a:off x="9543721" y="1697999"/>
            <a:ext cx="7320925" cy="629285"/>
          </a:xfrm>
          <a:prstGeom prst="rect">
            <a:avLst/>
          </a:prstGeom>
        </p:spPr>
        <p:txBody>
          <a:bodyPr anchor="t" rtlCol="false" tIns="0" lIns="0" bIns="0" rIns="0">
            <a:spAutoFit/>
          </a:bodyPr>
          <a:lstStyle/>
          <a:p>
            <a:pPr algn="l">
              <a:lnSpc>
                <a:spcPts val="2590"/>
              </a:lnSpc>
            </a:pPr>
            <a:r>
              <a:rPr lang="en-US" sz="1850">
                <a:solidFill>
                  <a:srgbClr val="000000"/>
                </a:solidFill>
                <a:latin typeface="Open Sauce"/>
              </a:rPr>
              <a:t>O sistema de arquivos deve manter os atributos de arquivos armazenados. Assim, torna-se necessário um lugar para tal.</a:t>
            </a:r>
          </a:p>
        </p:txBody>
      </p:sp>
      <p:sp>
        <p:nvSpPr>
          <p:cNvPr name="TextBox 5" id="5"/>
          <p:cNvSpPr txBox="true"/>
          <p:nvPr/>
        </p:nvSpPr>
        <p:spPr>
          <a:xfrm rot="0">
            <a:off x="9543721" y="981075"/>
            <a:ext cx="7687714" cy="45529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Onde os atributos onde devem armazenados</a:t>
            </a:r>
          </a:p>
        </p:txBody>
      </p:sp>
      <p:sp>
        <p:nvSpPr>
          <p:cNvPr name="TextBox 6" id="6"/>
          <p:cNvSpPr txBox="true"/>
          <p:nvPr/>
        </p:nvSpPr>
        <p:spPr>
          <a:xfrm rot="0">
            <a:off x="8843291" y="981075"/>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7" id="7"/>
          <p:cNvSpPr txBox="true"/>
          <p:nvPr/>
        </p:nvSpPr>
        <p:spPr>
          <a:xfrm rot="0">
            <a:off x="9477641" y="3960807"/>
            <a:ext cx="7781659" cy="9315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 a</a:t>
            </a:r>
            <a:r>
              <a:rPr lang="en-US" sz="2700">
                <a:solidFill>
                  <a:srgbClr val="000000"/>
                </a:solidFill>
                <a:latin typeface="Open Sauce Bold"/>
              </a:rPr>
              <a:t>lternativa mais simples é direto na entrada do diretório</a:t>
            </a:r>
          </a:p>
        </p:txBody>
      </p:sp>
      <p:sp>
        <p:nvSpPr>
          <p:cNvPr name="TextBox 8" id="8"/>
          <p:cNvSpPr txBox="true"/>
          <p:nvPr/>
        </p:nvSpPr>
        <p:spPr>
          <a:xfrm rot="0">
            <a:off x="8843291" y="3960807"/>
            <a:ext cx="649970"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9" id="9"/>
          <p:cNvSpPr txBox="true"/>
          <p:nvPr/>
        </p:nvSpPr>
        <p:spPr>
          <a:xfrm rot="0">
            <a:off x="9637666" y="6247119"/>
            <a:ext cx="7320925" cy="9315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Há mais de um tipo de lista de entradas de diretório</a:t>
            </a:r>
          </a:p>
        </p:txBody>
      </p:sp>
      <p:sp>
        <p:nvSpPr>
          <p:cNvPr name="TextBox 10" id="10"/>
          <p:cNvSpPr txBox="true"/>
          <p:nvPr/>
        </p:nvSpPr>
        <p:spPr>
          <a:xfrm rot="0">
            <a:off x="9637666" y="7435839"/>
            <a:ext cx="7320925" cy="979805"/>
          </a:xfrm>
          <a:prstGeom prst="rect">
            <a:avLst/>
          </a:prstGeom>
        </p:spPr>
        <p:txBody>
          <a:bodyPr anchor="t" rtlCol="false" tIns="0" lIns="0" bIns="0" rIns="0">
            <a:spAutoFit/>
          </a:bodyPr>
          <a:lstStyle/>
          <a:p>
            <a:pPr algn="l">
              <a:lnSpc>
                <a:spcPts val="2695"/>
              </a:lnSpc>
            </a:pPr>
            <a:r>
              <a:rPr lang="en-US" sz="1925">
                <a:solidFill>
                  <a:srgbClr val="000000"/>
                </a:solidFill>
                <a:latin typeface="Open Sauce"/>
              </a:rPr>
              <a:t>Podem ser de tamanho fixo ou conter uma parte fixa que indica o tamanho da entrada de fato. Também é possível colocar os nomes dos diretórios no heap</a:t>
            </a:r>
          </a:p>
        </p:txBody>
      </p:sp>
      <p:sp>
        <p:nvSpPr>
          <p:cNvPr name="TextBox 11" id="11"/>
          <p:cNvSpPr txBox="true"/>
          <p:nvPr/>
        </p:nvSpPr>
        <p:spPr>
          <a:xfrm rot="0">
            <a:off x="8843291" y="6247119"/>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12" id="12"/>
          <p:cNvSpPr txBox="true"/>
          <p:nvPr/>
        </p:nvSpPr>
        <p:spPr>
          <a:xfrm rot="0">
            <a:off x="17144326" y="9182100"/>
            <a:ext cx="546173"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474602" y="2629278"/>
            <a:ext cx="11338796" cy="6032463"/>
          </a:xfrm>
          <a:custGeom>
            <a:avLst/>
            <a:gdLst/>
            <a:ahLst/>
            <a:cxnLst/>
            <a:rect r="r" b="b" t="t" l="l"/>
            <a:pathLst>
              <a:path h="6032463" w="11338796">
                <a:moveTo>
                  <a:pt x="0" y="0"/>
                </a:moveTo>
                <a:lnTo>
                  <a:pt x="11338796" y="0"/>
                </a:lnTo>
                <a:lnTo>
                  <a:pt x="11338796" y="6032463"/>
                </a:lnTo>
                <a:lnTo>
                  <a:pt x="0" y="6032463"/>
                </a:lnTo>
                <a:lnTo>
                  <a:pt x="0" y="0"/>
                </a:lnTo>
                <a:close/>
              </a:path>
            </a:pathLst>
          </a:custGeom>
          <a:blipFill>
            <a:blip r:embed="rId2"/>
            <a:stretch>
              <a:fillRect l="0" t="0" r="0" b="0"/>
            </a:stretch>
          </a:blipFill>
        </p:spPr>
      </p:sp>
      <p:sp>
        <p:nvSpPr>
          <p:cNvPr name="TextBox 3" id="3"/>
          <p:cNvSpPr txBox="true"/>
          <p:nvPr/>
        </p:nvSpPr>
        <p:spPr>
          <a:xfrm rot="0">
            <a:off x="1028700" y="1028700"/>
            <a:ext cx="11649879"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Implementação de diretórios</a:t>
            </a:r>
          </a:p>
        </p:txBody>
      </p:sp>
      <p:sp>
        <p:nvSpPr>
          <p:cNvPr name="TextBox 4" id="4"/>
          <p:cNvSpPr txBox="true"/>
          <p:nvPr/>
        </p:nvSpPr>
        <p:spPr>
          <a:xfrm rot="0">
            <a:off x="17143066" y="9182100"/>
            <a:ext cx="548694"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3386592" y="6348374"/>
            <a:ext cx="11514816" cy="3123559"/>
          </a:xfrm>
          <a:custGeom>
            <a:avLst/>
            <a:gdLst/>
            <a:ahLst/>
            <a:cxnLst/>
            <a:rect r="r" b="b" t="t" l="l"/>
            <a:pathLst>
              <a:path h="3123559" w="11514816">
                <a:moveTo>
                  <a:pt x="0" y="0"/>
                </a:moveTo>
                <a:lnTo>
                  <a:pt x="11514816" y="0"/>
                </a:lnTo>
                <a:lnTo>
                  <a:pt x="11514816" y="3123559"/>
                </a:lnTo>
                <a:lnTo>
                  <a:pt x="0" y="3123559"/>
                </a:lnTo>
                <a:lnTo>
                  <a:pt x="0" y="0"/>
                </a:lnTo>
                <a:close/>
              </a:path>
            </a:pathLst>
          </a:custGeom>
          <a:blipFill>
            <a:blip r:embed="rId2"/>
            <a:stretch>
              <a:fillRect l="0" t="0" r="0" b="0"/>
            </a:stretch>
          </a:blipFill>
        </p:spPr>
      </p:sp>
      <p:sp>
        <p:nvSpPr>
          <p:cNvPr name="TextBox 3" id="3"/>
          <p:cNvSpPr txBox="true"/>
          <p:nvPr/>
        </p:nvSpPr>
        <p:spPr>
          <a:xfrm rot="0">
            <a:off x="1028700" y="1028700"/>
            <a:ext cx="7128766" cy="18288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Alocação por lista encadeada</a:t>
            </a:r>
          </a:p>
        </p:txBody>
      </p:sp>
      <p:sp>
        <p:nvSpPr>
          <p:cNvPr name="TextBox 4" id="4"/>
          <p:cNvSpPr txBox="true"/>
          <p:nvPr/>
        </p:nvSpPr>
        <p:spPr>
          <a:xfrm rot="0">
            <a:off x="9938375" y="1085037"/>
            <a:ext cx="7320925" cy="45529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Cada arquivo é uma lista encadeada</a:t>
            </a:r>
          </a:p>
        </p:txBody>
      </p:sp>
      <p:sp>
        <p:nvSpPr>
          <p:cNvPr name="TextBox 5" id="5"/>
          <p:cNvSpPr txBox="true"/>
          <p:nvPr/>
        </p:nvSpPr>
        <p:spPr>
          <a:xfrm rot="0">
            <a:off x="9144000" y="1085037"/>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6" id="6"/>
          <p:cNvSpPr txBox="true"/>
          <p:nvPr/>
        </p:nvSpPr>
        <p:spPr>
          <a:xfrm rot="0">
            <a:off x="9938375" y="3735705"/>
            <a:ext cx="7320925" cy="140779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Primeira palavra de cada bloco reservada para armazenar o ponteiro do próximo bloco</a:t>
            </a:r>
          </a:p>
        </p:txBody>
      </p:sp>
      <p:sp>
        <p:nvSpPr>
          <p:cNvPr name="TextBox 7" id="7"/>
          <p:cNvSpPr txBox="true"/>
          <p:nvPr/>
        </p:nvSpPr>
        <p:spPr>
          <a:xfrm rot="0">
            <a:off x="9144000" y="3735705"/>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8" id="8"/>
          <p:cNvSpPr txBox="true"/>
          <p:nvPr/>
        </p:nvSpPr>
        <p:spPr>
          <a:xfrm rot="0">
            <a:off x="17157704" y="9182100"/>
            <a:ext cx="519417"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27</a:t>
            </a:r>
          </a:p>
        </p:txBody>
      </p:sp>
    </p:spTree>
  </p:cSld>
  <p:clrMapOvr>
    <a:masterClrMapping/>
  </p:clrMapOvr>
</p:sld>
</file>

<file path=ppt/slides/slide2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320282" y="5143500"/>
            <a:ext cx="19271464" cy="0"/>
          </a:xfrm>
          <a:prstGeom prst="line">
            <a:avLst/>
          </a:prstGeom>
          <a:ln cap="rnd" w="19050">
            <a:solidFill>
              <a:srgbClr val="393939"/>
            </a:solidFill>
            <a:prstDash val="solid"/>
            <a:headEnd type="none" len="sm" w="sm"/>
            <a:tailEnd type="none" len="sm" w="sm"/>
          </a:ln>
        </p:spPr>
      </p:sp>
      <p:sp>
        <p:nvSpPr>
          <p:cNvPr name="TextBox 3" id="3"/>
          <p:cNvSpPr txBox="true"/>
          <p:nvPr/>
        </p:nvSpPr>
        <p:spPr>
          <a:xfrm rot="0">
            <a:off x="1627899" y="2042286"/>
            <a:ext cx="5561390" cy="923925"/>
          </a:xfrm>
          <a:prstGeom prst="rect">
            <a:avLst/>
          </a:prstGeom>
        </p:spPr>
        <p:txBody>
          <a:bodyPr anchor="t" rtlCol="false" tIns="0" lIns="0" bIns="0" rIns="0">
            <a:spAutoFit/>
          </a:bodyPr>
          <a:lstStyle/>
          <a:p>
            <a:pPr algn="l">
              <a:lnSpc>
                <a:spcPts val="7200"/>
              </a:lnSpc>
            </a:pPr>
            <a:r>
              <a:rPr lang="en-US" sz="6000">
                <a:solidFill>
                  <a:srgbClr val="828282"/>
                </a:solidFill>
                <a:latin typeface="Open Sauce Heavy"/>
              </a:rPr>
              <a:t>Desvantagens</a:t>
            </a:r>
          </a:p>
        </p:txBody>
      </p:sp>
      <p:sp>
        <p:nvSpPr>
          <p:cNvPr name="TextBox 4" id="4"/>
          <p:cNvSpPr txBox="true"/>
          <p:nvPr/>
        </p:nvSpPr>
        <p:spPr>
          <a:xfrm rot="0">
            <a:off x="2168654" y="7128636"/>
            <a:ext cx="4479880" cy="971550"/>
          </a:xfrm>
          <a:prstGeom prst="rect">
            <a:avLst/>
          </a:prstGeom>
        </p:spPr>
        <p:txBody>
          <a:bodyPr anchor="t" rtlCol="false" tIns="0" lIns="0" bIns="0" rIns="0">
            <a:spAutoFit/>
          </a:bodyPr>
          <a:lstStyle/>
          <a:p>
            <a:pPr algn="l">
              <a:lnSpc>
                <a:spcPts val="7680"/>
              </a:lnSpc>
            </a:pPr>
            <a:r>
              <a:rPr lang="en-US" sz="6400">
                <a:solidFill>
                  <a:srgbClr val="FF8E4F"/>
                </a:solidFill>
                <a:latin typeface="Open Sauce Heavy"/>
              </a:rPr>
              <a:t>Vantagens</a:t>
            </a:r>
          </a:p>
        </p:txBody>
      </p:sp>
      <p:sp>
        <p:nvSpPr>
          <p:cNvPr name="TextBox 5" id="5"/>
          <p:cNvSpPr txBox="true"/>
          <p:nvPr/>
        </p:nvSpPr>
        <p:spPr>
          <a:xfrm rot="0">
            <a:off x="8138357" y="6805739"/>
            <a:ext cx="8791529" cy="149352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Uso de todos os blocos</a:t>
            </a:r>
          </a:p>
          <a:p>
            <a:pPr algn="l" marL="491172" indent="-245586" lvl="1">
              <a:lnSpc>
                <a:spcPts val="4094"/>
              </a:lnSpc>
              <a:buFont typeface="Arial"/>
              <a:buChar char="•"/>
            </a:pPr>
            <a:r>
              <a:rPr lang="en-US" sz="2274">
                <a:solidFill>
                  <a:srgbClr val="FFFFFF"/>
                </a:solidFill>
                <a:latin typeface="Open Sauce"/>
              </a:rPr>
              <a:t>Diminuição da fragmentação do disco</a:t>
            </a:r>
          </a:p>
          <a:p>
            <a:pPr algn="l" marL="491172" indent="-245586" lvl="1">
              <a:lnSpc>
                <a:spcPts val="4095"/>
              </a:lnSpc>
              <a:buFont typeface="Arial"/>
              <a:buChar char="•"/>
            </a:pPr>
            <a:r>
              <a:rPr lang="en-US" sz="2275">
                <a:solidFill>
                  <a:srgbClr val="FFFFFF"/>
                </a:solidFill>
                <a:latin typeface="Open Sauce"/>
              </a:rPr>
              <a:t>Facilidade de acesso do diretório</a:t>
            </a:r>
          </a:p>
        </p:txBody>
      </p:sp>
      <p:sp>
        <p:nvSpPr>
          <p:cNvPr name="TextBox 6" id="6"/>
          <p:cNvSpPr txBox="true"/>
          <p:nvPr/>
        </p:nvSpPr>
        <p:spPr>
          <a:xfrm rot="0">
            <a:off x="8254213" y="1243139"/>
            <a:ext cx="8791529" cy="149352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Acesso lento </a:t>
            </a:r>
          </a:p>
          <a:p>
            <a:pPr algn="l" marL="491172" indent="-245586" lvl="1">
              <a:lnSpc>
                <a:spcPts val="4094"/>
              </a:lnSpc>
              <a:buFont typeface="Arial"/>
              <a:buChar char="•"/>
            </a:pPr>
            <a:r>
              <a:rPr lang="en-US" sz="2274">
                <a:solidFill>
                  <a:srgbClr val="FFFFFF"/>
                </a:solidFill>
                <a:latin typeface="Open Sauce"/>
              </a:rPr>
              <a:t>Menos eficiente</a:t>
            </a:r>
          </a:p>
          <a:p>
            <a:pPr algn="l" marL="491172" indent="-245586" lvl="1">
              <a:lnSpc>
                <a:spcPts val="4094"/>
              </a:lnSpc>
              <a:buFont typeface="Arial"/>
              <a:buChar char="•"/>
            </a:pPr>
            <a:r>
              <a:rPr lang="en-US" sz="2274">
                <a:solidFill>
                  <a:srgbClr val="FFFFFF"/>
                </a:solidFill>
                <a:latin typeface="Open Sauce"/>
              </a:rPr>
              <a:t>Tamanho peculiar que não é potência de dois </a:t>
            </a:r>
          </a:p>
        </p:txBody>
      </p:sp>
      <p:sp>
        <p:nvSpPr>
          <p:cNvPr name="TextBox 7" id="7"/>
          <p:cNvSpPr txBox="true"/>
          <p:nvPr/>
        </p:nvSpPr>
        <p:spPr>
          <a:xfrm rot="0">
            <a:off x="17141806" y="9182100"/>
            <a:ext cx="551214"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1907822" y="1028700"/>
            <a:ext cx="4809995" cy="8229600"/>
          </a:xfrm>
          <a:custGeom>
            <a:avLst/>
            <a:gdLst/>
            <a:ahLst/>
            <a:cxnLst/>
            <a:rect r="r" b="b" t="t" l="l"/>
            <a:pathLst>
              <a:path h="8229600" w="4809995">
                <a:moveTo>
                  <a:pt x="0" y="0"/>
                </a:moveTo>
                <a:lnTo>
                  <a:pt x="4809994" y="0"/>
                </a:lnTo>
                <a:lnTo>
                  <a:pt x="4809994" y="8229600"/>
                </a:lnTo>
                <a:lnTo>
                  <a:pt x="0" y="8229600"/>
                </a:lnTo>
                <a:lnTo>
                  <a:pt x="0" y="0"/>
                </a:lnTo>
                <a:close/>
              </a:path>
            </a:pathLst>
          </a:custGeom>
          <a:blipFill>
            <a:blip r:embed="rId2"/>
            <a:stretch>
              <a:fillRect l="0" t="0" r="0" b="0"/>
            </a:stretch>
          </a:blipFill>
        </p:spPr>
      </p:sp>
      <p:sp>
        <p:nvSpPr>
          <p:cNvPr name="TextBox 3" id="3"/>
          <p:cNvSpPr txBox="true"/>
          <p:nvPr/>
        </p:nvSpPr>
        <p:spPr>
          <a:xfrm rot="0">
            <a:off x="1028700" y="1028700"/>
            <a:ext cx="7924800" cy="27432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Alocação por lista encadeada com tabela de memória</a:t>
            </a:r>
          </a:p>
        </p:txBody>
      </p:sp>
      <p:sp>
        <p:nvSpPr>
          <p:cNvPr name="TextBox 4" id="4"/>
          <p:cNvSpPr txBox="true"/>
          <p:nvPr/>
        </p:nvSpPr>
        <p:spPr>
          <a:xfrm rot="0">
            <a:off x="1823075" y="5095875"/>
            <a:ext cx="7320925" cy="18840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As palavras dos ponteiros são armazenadas em uma tabela de memória,chamada FAT(File Allocation Table).</a:t>
            </a:r>
          </a:p>
        </p:txBody>
      </p:sp>
      <p:sp>
        <p:nvSpPr>
          <p:cNvPr name="TextBox 5" id="5"/>
          <p:cNvSpPr txBox="true"/>
          <p:nvPr/>
        </p:nvSpPr>
        <p:spPr>
          <a:xfrm rot="0">
            <a:off x="1028700" y="5095875"/>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6" id="6"/>
          <p:cNvSpPr txBox="true"/>
          <p:nvPr/>
        </p:nvSpPr>
        <p:spPr>
          <a:xfrm rot="0">
            <a:off x="1823075" y="7746543"/>
            <a:ext cx="7320925" cy="140779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O encadeamento é concluído com uma marcação especial, como o -1 utilizado na tabela</a:t>
            </a:r>
          </a:p>
        </p:txBody>
      </p:sp>
      <p:sp>
        <p:nvSpPr>
          <p:cNvPr name="TextBox 7" id="7"/>
          <p:cNvSpPr txBox="true"/>
          <p:nvPr/>
        </p:nvSpPr>
        <p:spPr>
          <a:xfrm rot="0">
            <a:off x="1028700" y="7746543"/>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8" id="8"/>
          <p:cNvSpPr txBox="true"/>
          <p:nvPr/>
        </p:nvSpPr>
        <p:spPr>
          <a:xfrm rot="0">
            <a:off x="17143066" y="9182100"/>
            <a:ext cx="548694"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9259" r="0" b="-9259"/>
            </a:stretch>
          </a:blipFill>
        </p:spPr>
      </p:sp>
      <p:grpSp>
        <p:nvGrpSpPr>
          <p:cNvPr name="Group 3" id="3"/>
          <p:cNvGrpSpPr/>
          <p:nvPr/>
        </p:nvGrpSpPr>
        <p:grpSpPr>
          <a:xfrm rot="0">
            <a:off x="4858783" y="3637614"/>
            <a:ext cx="9696991" cy="3011773"/>
            <a:chOff x="0" y="0"/>
            <a:chExt cx="12929321" cy="4015697"/>
          </a:xfrm>
        </p:grpSpPr>
        <p:sp>
          <p:nvSpPr>
            <p:cNvPr name="TextBox 4" id="4"/>
            <p:cNvSpPr txBox="true"/>
            <p:nvPr/>
          </p:nvSpPr>
          <p:spPr>
            <a:xfrm rot="0">
              <a:off x="0" y="1079720"/>
              <a:ext cx="12929321" cy="2935977"/>
            </a:xfrm>
            <a:prstGeom prst="rect">
              <a:avLst/>
            </a:prstGeom>
          </p:spPr>
          <p:txBody>
            <a:bodyPr anchor="t" rtlCol="false" tIns="0" lIns="0" bIns="0" rIns="0">
              <a:spAutoFit/>
            </a:bodyPr>
            <a:lstStyle/>
            <a:p>
              <a:pPr algn="l">
                <a:lnSpc>
                  <a:spcPts val="17338"/>
                </a:lnSpc>
              </a:pPr>
              <a:r>
                <a:rPr lang="en-US" sz="14448">
                  <a:solidFill>
                    <a:srgbClr val="FF914D"/>
                  </a:solidFill>
                  <a:latin typeface="Open Sauce Heavy"/>
                </a:rPr>
                <a:t>Arquivos</a:t>
              </a:r>
            </a:p>
          </p:txBody>
        </p:sp>
        <p:sp>
          <p:nvSpPr>
            <p:cNvPr name="TextBox 5" id="5"/>
            <p:cNvSpPr txBox="true"/>
            <p:nvPr/>
          </p:nvSpPr>
          <p:spPr>
            <a:xfrm rot="0">
              <a:off x="0" y="-47625"/>
              <a:ext cx="12929321" cy="525145"/>
            </a:xfrm>
            <a:prstGeom prst="rect">
              <a:avLst/>
            </a:prstGeom>
          </p:spPr>
          <p:txBody>
            <a:bodyPr anchor="t" rtlCol="false" tIns="0" lIns="0" bIns="0" rIns="0">
              <a:spAutoFit/>
            </a:bodyPr>
            <a:lstStyle/>
            <a:p>
              <a:pPr algn="l">
                <a:lnSpc>
                  <a:spcPts val="3359"/>
                </a:lnSpc>
              </a:pPr>
            </a:p>
          </p:txBody>
        </p:sp>
      </p:grpSp>
      <p:sp>
        <p:nvSpPr>
          <p:cNvPr name="TextBox 6" id="6"/>
          <p:cNvSpPr txBox="true"/>
          <p:nvPr/>
        </p:nvSpPr>
        <p:spPr>
          <a:xfrm rot="0">
            <a:off x="17278785" y="9182100"/>
            <a:ext cx="277255"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3</a:t>
            </a:r>
          </a:p>
        </p:txBody>
      </p:sp>
    </p:spTree>
  </p:cSld>
  <p:clrMapOvr>
    <a:masterClrMapping/>
  </p:clrMapOvr>
</p:sld>
</file>

<file path=ppt/slides/slide3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320282" y="5143500"/>
            <a:ext cx="19271464" cy="0"/>
          </a:xfrm>
          <a:prstGeom prst="line">
            <a:avLst/>
          </a:prstGeom>
          <a:ln cap="rnd" w="19050">
            <a:solidFill>
              <a:srgbClr val="393939"/>
            </a:solidFill>
            <a:prstDash val="solid"/>
            <a:headEnd type="none" len="sm" w="sm"/>
            <a:tailEnd type="none" len="sm" w="sm"/>
          </a:ln>
        </p:spPr>
      </p:sp>
      <p:sp>
        <p:nvSpPr>
          <p:cNvPr name="TextBox 3" id="3"/>
          <p:cNvSpPr txBox="true"/>
          <p:nvPr/>
        </p:nvSpPr>
        <p:spPr>
          <a:xfrm rot="0">
            <a:off x="1627899" y="2042286"/>
            <a:ext cx="5561390" cy="923925"/>
          </a:xfrm>
          <a:prstGeom prst="rect">
            <a:avLst/>
          </a:prstGeom>
        </p:spPr>
        <p:txBody>
          <a:bodyPr anchor="t" rtlCol="false" tIns="0" lIns="0" bIns="0" rIns="0">
            <a:spAutoFit/>
          </a:bodyPr>
          <a:lstStyle/>
          <a:p>
            <a:pPr algn="l">
              <a:lnSpc>
                <a:spcPts val="7200"/>
              </a:lnSpc>
            </a:pPr>
            <a:r>
              <a:rPr lang="en-US" sz="6000">
                <a:solidFill>
                  <a:srgbClr val="828282"/>
                </a:solidFill>
                <a:latin typeface="Open Sauce Heavy"/>
              </a:rPr>
              <a:t>Desvantagens</a:t>
            </a:r>
          </a:p>
        </p:txBody>
      </p:sp>
      <p:sp>
        <p:nvSpPr>
          <p:cNvPr name="TextBox 4" id="4"/>
          <p:cNvSpPr txBox="true"/>
          <p:nvPr/>
        </p:nvSpPr>
        <p:spPr>
          <a:xfrm rot="0">
            <a:off x="2168654" y="7128636"/>
            <a:ext cx="4479880" cy="971550"/>
          </a:xfrm>
          <a:prstGeom prst="rect">
            <a:avLst/>
          </a:prstGeom>
        </p:spPr>
        <p:txBody>
          <a:bodyPr anchor="t" rtlCol="false" tIns="0" lIns="0" bIns="0" rIns="0">
            <a:spAutoFit/>
          </a:bodyPr>
          <a:lstStyle/>
          <a:p>
            <a:pPr algn="l">
              <a:lnSpc>
                <a:spcPts val="7680"/>
              </a:lnSpc>
            </a:pPr>
            <a:r>
              <a:rPr lang="en-US" sz="6400">
                <a:solidFill>
                  <a:srgbClr val="FF8E4F"/>
                </a:solidFill>
                <a:latin typeface="Open Sauce Heavy"/>
              </a:rPr>
              <a:t>Vantagens</a:t>
            </a:r>
          </a:p>
        </p:txBody>
      </p:sp>
      <p:sp>
        <p:nvSpPr>
          <p:cNvPr name="TextBox 5" id="5"/>
          <p:cNvSpPr txBox="true"/>
          <p:nvPr/>
        </p:nvSpPr>
        <p:spPr>
          <a:xfrm rot="0">
            <a:off x="8138357" y="6805739"/>
            <a:ext cx="8791529" cy="149352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Uso de todos os blocos</a:t>
            </a:r>
          </a:p>
          <a:p>
            <a:pPr algn="l" marL="491172" indent="-245586" lvl="1">
              <a:lnSpc>
                <a:spcPts val="4094"/>
              </a:lnSpc>
              <a:buFont typeface="Arial"/>
              <a:buChar char="•"/>
            </a:pPr>
            <a:r>
              <a:rPr lang="en-US" sz="2274">
                <a:solidFill>
                  <a:srgbClr val="FFFFFF"/>
                </a:solidFill>
                <a:latin typeface="Open Sauce"/>
              </a:rPr>
              <a:t>Diminuição da fragmentação do disco</a:t>
            </a:r>
          </a:p>
          <a:p>
            <a:pPr algn="l" marL="491172" indent="-245586" lvl="1">
              <a:lnSpc>
                <a:spcPts val="4095"/>
              </a:lnSpc>
              <a:buFont typeface="Arial"/>
              <a:buChar char="•"/>
            </a:pPr>
            <a:r>
              <a:rPr lang="en-US" sz="2275">
                <a:solidFill>
                  <a:srgbClr val="FFFFFF"/>
                </a:solidFill>
                <a:latin typeface="Open Sauce"/>
              </a:rPr>
              <a:t>Acesso aleatório mais fácil</a:t>
            </a:r>
          </a:p>
        </p:txBody>
      </p:sp>
      <p:sp>
        <p:nvSpPr>
          <p:cNvPr name="TextBox 6" id="6"/>
          <p:cNvSpPr txBox="true"/>
          <p:nvPr/>
        </p:nvSpPr>
        <p:spPr>
          <a:xfrm rot="0">
            <a:off x="8254213" y="1243139"/>
            <a:ext cx="8791529" cy="149352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Uso constante da memória</a:t>
            </a:r>
          </a:p>
          <a:p>
            <a:pPr algn="l" marL="491172" indent="-245586" lvl="1">
              <a:lnSpc>
                <a:spcPts val="4094"/>
              </a:lnSpc>
              <a:buFont typeface="Arial"/>
              <a:buChar char="•"/>
            </a:pPr>
            <a:r>
              <a:rPr lang="en-US" sz="2274">
                <a:solidFill>
                  <a:srgbClr val="FFFFFF"/>
                </a:solidFill>
                <a:latin typeface="Open Sauce"/>
              </a:rPr>
              <a:t>Uso ruim em discos grandes</a:t>
            </a:r>
          </a:p>
          <a:p>
            <a:pPr algn="l" marL="491172" indent="-245586" lvl="1">
              <a:lnSpc>
                <a:spcPts val="4094"/>
              </a:lnSpc>
              <a:buFont typeface="Arial"/>
              <a:buChar char="•"/>
            </a:pPr>
            <a:r>
              <a:rPr lang="en-US" sz="2274">
                <a:solidFill>
                  <a:srgbClr val="FFFFFF"/>
                </a:solidFill>
                <a:latin typeface="Open Sauce"/>
              </a:rPr>
              <a:t>Tabela inteira na memória </a:t>
            </a:r>
          </a:p>
        </p:txBody>
      </p:sp>
      <p:sp>
        <p:nvSpPr>
          <p:cNvPr name="TextBox 7" id="7"/>
          <p:cNvSpPr txBox="true"/>
          <p:nvPr/>
        </p:nvSpPr>
        <p:spPr>
          <a:xfrm rot="0">
            <a:off x="17138510" y="9182100"/>
            <a:ext cx="557806"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947656" y="2400300"/>
            <a:ext cx="7311644" cy="6670661"/>
          </a:xfrm>
          <a:custGeom>
            <a:avLst/>
            <a:gdLst/>
            <a:ahLst/>
            <a:cxnLst/>
            <a:rect r="r" b="b" t="t" l="l"/>
            <a:pathLst>
              <a:path h="6670661" w="7311644">
                <a:moveTo>
                  <a:pt x="0" y="0"/>
                </a:moveTo>
                <a:lnTo>
                  <a:pt x="7311644" y="0"/>
                </a:lnTo>
                <a:lnTo>
                  <a:pt x="7311644" y="6670661"/>
                </a:lnTo>
                <a:lnTo>
                  <a:pt x="0" y="6670661"/>
                </a:lnTo>
                <a:lnTo>
                  <a:pt x="0" y="0"/>
                </a:lnTo>
                <a:close/>
              </a:path>
            </a:pathLst>
          </a:custGeom>
          <a:blipFill>
            <a:blip r:embed="rId2"/>
            <a:stretch>
              <a:fillRect l="-9125" t="-7226" r="-13447" b="-6758"/>
            </a:stretch>
          </a:blipFill>
        </p:spPr>
      </p:sp>
      <p:sp>
        <p:nvSpPr>
          <p:cNvPr name="TextBox 3" id="3"/>
          <p:cNvSpPr txBox="true"/>
          <p:nvPr/>
        </p:nvSpPr>
        <p:spPr>
          <a:xfrm rot="0">
            <a:off x="1028700" y="1943100"/>
            <a:ext cx="7924800"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I-nodes</a:t>
            </a:r>
          </a:p>
        </p:txBody>
      </p:sp>
      <p:sp>
        <p:nvSpPr>
          <p:cNvPr name="TextBox 4" id="4"/>
          <p:cNvSpPr txBox="true"/>
          <p:nvPr/>
        </p:nvSpPr>
        <p:spPr>
          <a:xfrm rot="0">
            <a:off x="1727825" y="4884539"/>
            <a:ext cx="7320925" cy="18840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Nesse método associa-se cada arquivo à uma estrutura de dados chamada i-node, que lista os endereços de cada bloco do arquivo.</a:t>
            </a:r>
          </a:p>
        </p:txBody>
      </p:sp>
      <p:sp>
        <p:nvSpPr>
          <p:cNvPr name="TextBox 5" id="5"/>
          <p:cNvSpPr txBox="true"/>
          <p:nvPr/>
        </p:nvSpPr>
        <p:spPr>
          <a:xfrm rot="0">
            <a:off x="933450" y="4884539"/>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6" id="6"/>
          <p:cNvSpPr txBox="true"/>
          <p:nvPr/>
        </p:nvSpPr>
        <p:spPr>
          <a:xfrm rot="0">
            <a:off x="1727825" y="7535207"/>
            <a:ext cx="7320925" cy="140779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Diferente da lista encadeada cada i-node só é aberto se o arquivo correspondente a ele for aberto.</a:t>
            </a:r>
          </a:p>
        </p:txBody>
      </p:sp>
      <p:sp>
        <p:nvSpPr>
          <p:cNvPr name="TextBox 7" id="7"/>
          <p:cNvSpPr txBox="true"/>
          <p:nvPr/>
        </p:nvSpPr>
        <p:spPr>
          <a:xfrm rot="0">
            <a:off x="933450" y="7535207"/>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8" id="8"/>
          <p:cNvSpPr txBox="true"/>
          <p:nvPr/>
        </p:nvSpPr>
        <p:spPr>
          <a:xfrm rot="0">
            <a:off x="17184364" y="9182100"/>
            <a:ext cx="46609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31</a:t>
            </a:r>
          </a:p>
        </p:txBody>
      </p:sp>
    </p:spTree>
  </p:cSld>
  <p:clrMapOvr>
    <a:masterClrMapping/>
  </p:clrMapOvr>
</p:sld>
</file>

<file path=ppt/slides/slide32.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AutoShape 2" id="2"/>
          <p:cNvSpPr/>
          <p:nvPr/>
        </p:nvSpPr>
        <p:spPr>
          <a:xfrm rot="0">
            <a:off x="-320282" y="5143500"/>
            <a:ext cx="19271464" cy="0"/>
          </a:xfrm>
          <a:prstGeom prst="line">
            <a:avLst/>
          </a:prstGeom>
          <a:ln cap="rnd" w="19050">
            <a:solidFill>
              <a:srgbClr val="393939"/>
            </a:solidFill>
            <a:prstDash val="solid"/>
            <a:headEnd type="none" len="sm" w="sm"/>
            <a:tailEnd type="none" len="sm" w="sm"/>
          </a:ln>
        </p:spPr>
      </p:sp>
      <p:sp>
        <p:nvSpPr>
          <p:cNvPr name="TextBox 3" id="3"/>
          <p:cNvSpPr txBox="true"/>
          <p:nvPr/>
        </p:nvSpPr>
        <p:spPr>
          <a:xfrm rot="0">
            <a:off x="1627899" y="2042286"/>
            <a:ext cx="5561390" cy="923925"/>
          </a:xfrm>
          <a:prstGeom prst="rect">
            <a:avLst/>
          </a:prstGeom>
        </p:spPr>
        <p:txBody>
          <a:bodyPr anchor="t" rtlCol="false" tIns="0" lIns="0" bIns="0" rIns="0">
            <a:spAutoFit/>
          </a:bodyPr>
          <a:lstStyle/>
          <a:p>
            <a:pPr algn="l">
              <a:lnSpc>
                <a:spcPts val="7200"/>
              </a:lnSpc>
            </a:pPr>
            <a:r>
              <a:rPr lang="en-US" sz="6000">
                <a:solidFill>
                  <a:srgbClr val="828282"/>
                </a:solidFill>
                <a:latin typeface="Open Sauce Heavy"/>
              </a:rPr>
              <a:t>Desvantagens</a:t>
            </a:r>
          </a:p>
        </p:txBody>
      </p:sp>
      <p:sp>
        <p:nvSpPr>
          <p:cNvPr name="TextBox 4" id="4"/>
          <p:cNvSpPr txBox="true"/>
          <p:nvPr/>
        </p:nvSpPr>
        <p:spPr>
          <a:xfrm rot="0">
            <a:off x="2168654" y="7128636"/>
            <a:ext cx="4479880" cy="971550"/>
          </a:xfrm>
          <a:prstGeom prst="rect">
            <a:avLst/>
          </a:prstGeom>
        </p:spPr>
        <p:txBody>
          <a:bodyPr anchor="t" rtlCol="false" tIns="0" lIns="0" bIns="0" rIns="0">
            <a:spAutoFit/>
          </a:bodyPr>
          <a:lstStyle/>
          <a:p>
            <a:pPr algn="l">
              <a:lnSpc>
                <a:spcPts val="7680"/>
              </a:lnSpc>
            </a:pPr>
            <a:r>
              <a:rPr lang="en-US" sz="6400">
                <a:solidFill>
                  <a:srgbClr val="FF8E4F"/>
                </a:solidFill>
                <a:latin typeface="Open Sauce Heavy"/>
              </a:rPr>
              <a:t>Vantagens</a:t>
            </a:r>
          </a:p>
        </p:txBody>
      </p:sp>
      <p:sp>
        <p:nvSpPr>
          <p:cNvPr name="TextBox 5" id="5"/>
          <p:cNvSpPr txBox="true"/>
          <p:nvPr/>
        </p:nvSpPr>
        <p:spPr>
          <a:xfrm rot="0">
            <a:off x="8138357" y="6805739"/>
            <a:ext cx="8791529" cy="149352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Tabela na memória é somente as que estão sendo usadas</a:t>
            </a:r>
          </a:p>
          <a:p>
            <a:pPr algn="l" marL="491172" indent="-245586" lvl="1">
              <a:lnSpc>
                <a:spcPts val="4094"/>
              </a:lnSpc>
              <a:buFont typeface="Arial"/>
              <a:buChar char="•"/>
            </a:pPr>
            <a:r>
              <a:rPr lang="en-US" sz="2274">
                <a:solidFill>
                  <a:srgbClr val="FFFFFF"/>
                </a:solidFill>
                <a:latin typeface="Open Sauce"/>
              </a:rPr>
              <a:t>Menos memória usada</a:t>
            </a:r>
          </a:p>
          <a:p>
            <a:pPr algn="l" marL="491172" indent="-245586" lvl="1">
              <a:lnSpc>
                <a:spcPts val="4094"/>
              </a:lnSpc>
              <a:buFont typeface="Arial"/>
              <a:buChar char="•"/>
            </a:pPr>
            <a:r>
              <a:rPr lang="en-US" sz="2274">
                <a:solidFill>
                  <a:srgbClr val="FFFFFF"/>
                </a:solidFill>
                <a:latin typeface="Open Sauce"/>
              </a:rPr>
              <a:t>Todos os blocos são usados</a:t>
            </a:r>
          </a:p>
        </p:txBody>
      </p:sp>
      <p:sp>
        <p:nvSpPr>
          <p:cNvPr name="TextBox 6" id="6"/>
          <p:cNvSpPr txBox="true"/>
          <p:nvPr/>
        </p:nvSpPr>
        <p:spPr>
          <a:xfrm rot="0">
            <a:off x="17143066" y="9182100"/>
            <a:ext cx="548694"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32</a:t>
            </a:r>
          </a:p>
        </p:txBody>
      </p:sp>
      <p:sp>
        <p:nvSpPr>
          <p:cNvPr name="TextBox 7" id="7"/>
          <p:cNvSpPr txBox="true"/>
          <p:nvPr/>
        </p:nvSpPr>
        <p:spPr>
          <a:xfrm rot="0">
            <a:off x="8467771" y="1953704"/>
            <a:ext cx="8791529" cy="986790"/>
          </a:xfrm>
          <a:prstGeom prst="rect">
            <a:avLst/>
          </a:prstGeom>
        </p:spPr>
        <p:txBody>
          <a:bodyPr anchor="t" rtlCol="false" tIns="0" lIns="0" bIns="0" rIns="0">
            <a:spAutoFit/>
          </a:bodyPr>
          <a:lstStyle/>
          <a:p>
            <a:pPr algn="l" marL="491172" indent="-245586" lvl="1">
              <a:lnSpc>
                <a:spcPts val="4094"/>
              </a:lnSpc>
              <a:buFont typeface="Arial"/>
              <a:buChar char="•"/>
            </a:pPr>
            <a:r>
              <a:rPr lang="en-US" sz="2274">
                <a:solidFill>
                  <a:srgbClr val="FFFFFF"/>
                </a:solidFill>
                <a:latin typeface="Open Sauce"/>
              </a:rPr>
              <a:t>Limite de tamanho do arquivo</a:t>
            </a:r>
          </a:p>
          <a:p>
            <a:pPr algn="l" marL="491172" indent="-245586" lvl="1">
              <a:lnSpc>
                <a:spcPts val="4094"/>
              </a:lnSpc>
              <a:buFont typeface="Arial"/>
              <a:buChar char="•"/>
            </a:pPr>
            <a:r>
              <a:rPr lang="en-US" sz="2274">
                <a:solidFill>
                  <a:srgbClr val="FFFFFF"/>
                </a:solidFill>
                <a:latin typeface="Open Sauce"/>
              </a:rPr>
              <a:t>Complexidade de uso</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987670" y="1304308"/>
            <a:ext cx="6873589" cy="7678384"/>
          </a:xfrm>
          <a:custGeom>
            <a:avLst/>
            <a:gdLst/>
            <a:ahLst/>
            <a:cxnLst/>
            <a:rect r="r" b="b" t="t" l="l"/>
            <a:pathLst>
              <a:path h="7678384" w="6873589">
                <a:moveTo>
                  <a:pt x="0" y="0"/>
                </a:moveTo>
                <a:lnTo>
                  <a:pt x="6873589" y="0"/>
                </a:lnTo>
                <a:lnTo>
                  <a:pt x="6873589" y="7678384"/>
                </a:lnTo>
                <a:lnTo>
                  <a:pt x="0" y="7678384"/>
                </a:lnTo>
                <a:lnTo>
                  <a:pt x="0" y="0"/>
                </a:lnTo>
                <a:close/>
              </a:path>
            </a:pathLst>
          </a:custGeom>
          <a:blipFill>
            <a:blip r:embed="rId2"/>
            <a:stretch>
              <a:fillRect l="-12036" t="0" r="0" b="0"/>
            </a:stretch>
          </a:blipFill>
        </p:spPr>
      </p:sp>
      <p:sp>
        <p:nvSpPr>
          <p:cNvPr name="TextBox 3" id="3"/>
          <p:cNvSpPr txBox="true"/>
          <p:nvPr/>
        </p:nvSpPr>
        <p:spPr>
          <a:xfrm rot="0">
            <a:off x="1028700" y="1028700"/>
            <a:ext cx="7924800" cy="18288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Arquivos compartilhados</a:t>
            </a:r>
          </a:p>
        </p:txBody>
      </p:sp>
      <p:sp>
        <p:nvSpPr>
          <p:cNvPr name="TextBox 4" id="4"/>
          <p:cNvSpPr txBox="true"/>
          <p:nvPr/>
        </p:nvSpPr>
        <p:spPr>
          <a:xfrm rot="0">
            <a:off x="1823075" y="3682587"/>
            <a:ext cx="8804857" cy="18840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Quando há vários usuários compartilhando um mesmo arquivo, muitas vezes é necessário que esse arquivo esteja em diretórios diferentes de usuários diversos.</a:t>
            </a:r>
          </a:p>
        </p:txBody>
      </p:sp>
      <p:sp>
        <p:nvSpPr>
          <p:cNvPr name="TextBox 5" id="5"/>
          <p:cNvSpPr txBox="true"/>
          <p:nvPr/>
        </p:nvSpPr>
        <p:spPr>
          <a:xfrm rot="0">
            <a:off x="1028700" y="3682587"/>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6" id="6"/>
          <p:cNvSpPr txBox="true"/>
          <p:nvPr/>
        </p:nvSpPr>
        <p:spPr>
          <a:xfrm rot="0">
            <a:off x="1823075" y="6333255"/>
            <a:ext cx="8804857" cy="9315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 conexão entre o diretório de um usuário e um arquivo compartilhado é chamada de ligação.</a:t>
            </a:r>
          </a:p>
        </p:txBody>
      </p:sp>
      <p:sp>
        <p:nvSpPr>
          <p:cNvPr name="TextBox 7" id="7"/>
          <p:cNvSpPr txBox="true"/>
          <p:nvPr/>
        </p:nvSpPr>
        <p:spPr>
          <a:xfrm rot="0">
            <a:off x="1028700" y="6333255"/>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8" id="8"/>
          <p:cNvSpPr txBox="true"/>
          <p:nvPr/>
        </p:nvSpPr>
        <p:spPr>
          <a:xfrm rot="0">
            <a:off x="1823075" y="8343251"/>
            <a:ext cx="7874256" cy="93154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O sistema de arquivos é um Gráfico Acíclico Orientado.</a:t>
            </a:r>
          </a:p>
        </p:txBody>
      </p:sp>
      <p:sp>
        <p:nvSpPr>
          <p:cNvPr name="TextBox 9" id="9"/>
          <p:cNvSpPr txBox="true"/>
          <p:nvPr/>
        </p:nvSpPr>
        <p:spPr>
          <a:xfrm rot="0">
            <a:off x="1028700" y="8343251"/>
            <a:ext cx="60524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10" id="10"/>
          <p:cNvSpPr txBox="true"/>
          <p:nvPr/>
        </p:nvSpPr>
        <p:spPr>
          <a:xfrm rot="0">
            <a:off x="17140158" y="9182100"/>
            <a:ext cx="55451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3"/>
            <a:stretch>
              <a:fillRect l="-6250" t="0" r="-6250" b="0"/>
            </a:stretch>
          </a:blipFill>
        </p:spPr>
      </p:sp>
      <p:grpSp>
        <p:nvGrpSpPr>
          <p:cNvPr name="Group 3" id="3"/>
          <p:cNvGrpSpPr/>
          <p:nvPr/>
        </p:nvGrpSpPr>
        <p:grpSpPr>
          <a:xfrm rot="0">
            <a:off x="1028700" y="2536622"/>
            <a:ext cx="16228419" cy="5213756"/>
            <a:chOff x="0" y="0"/>
            <a:chExt cx="21637892" cy="6951674"/>
          </a:xfrm>
        </p:grpSpPr>
        <p:sp>
          <p:nvSpPr>
            <p:cNvPr name="TextBox 4" id="4"/>
            <p:cNvSpPr txBox="true"/>
            <p:nvPr/>
          </p:nvSpPr>
          <p:spPr>
            <a:xfrm rot="0">
              <a:off x="0" y="1079720"/>
              <a:ext cx="21637892" cy="5871954"/>
            </a:xfrm>
            <a:prstGeom prst="rect">
              <a:avLst/>
            </a:prstGeom>
          </p:spPr>
          <p:txBody>
            <a:bodyPr anchor="t" rtlCol="false" tIns="0" lIns="0" bIns="0" rIns="0">
              <a:spAutoFit/>
            </a:bodyPr>
            <a:lstStyle/>
            <a:p>
              <a:pPr algn="l">
                <a:lnSpc>
                  <a:spcPts val="17338"/>
                </a:lnSpc>
              </a:pPr>
              <a:r>
                <a:rPr lang="en-US" sz="14448">
                  <a:solidFill>
                    <a:srgbClr val="FF914D"/>
                  </a:solidFill>
                  <a:latin typeface="Open Sauce Heavy"/>
                </a:rPr>
                <a:t>Gerenciamento e otimização</a:t>
              </a:r>
            </a:p>
          </p:txBody>
        </p:sp>
        <p:sp>
          <p:nvSpPr>
            <p:cNvPr name="TextBox 5" id="5"/>
            <p:cNvSpPr txBox="true"/>
            <p:nvPr/>
          </p:nvSpPr>
          <p:spPr>
            <a:xfrm rot="0">
              <a:off x="0" y="-47625"/>
              <a:ext cx="21637892" cy="525145"/>
            </a:xfrm>
            <a:prstGeom prst="rect">
              <a:avLst/>
            </a:prstGeom>
          </p:spPr>
          <p:txBody>
            <a:bodyPr anchor="t" rtlCol="false" tIns="0" lIns="0" bIns="0" rIns="0">
              <a:spAutoFit/>
            </a:bodyPr>
            <a:lstStyle/>
            <a:p>
              <a:pPr algn="l">
                <a:lnSpc>
                  <a:spcPts val="3359"/>
                </a:lnSpc>
              </a:pPr>
            </a:p>
          </p:txBody>
        </p:sp>
      </p:grpSp>
      <p:sp>
        <p:nvSpPr>
          <p:cNvPr name="TextBox 6" id="6"/>
          <p:cNvSpPr txBox="true"/>
          <p:nvPr/>
        </p:nvSpPr>
        <p:spPr>
          <a:xfrm rot="0">
            <a:off x="17143260" y="9182100"/>
            <a:ext cx="54830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34</a:t>
            </a:r>
          </a:p>
        </p:txBody>
      </p:sp>
    </p:spTree>
  </p:cSld>
  <p:clrMapOvr>
    <a:masterClrMapping/>
  </p:clrMapOvr>
</p:sld>
</file>

<file path=ppt/slides/slide3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604259"/>
            <a:ext cx="11697538" cy="1448176"/>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GERENCIAMENTO DE ESPAÇO EM DISCO</a:t>
            </a:r>
          </a:p>
          <a:p>
            <a:pPr algn="l">
              <a:lnSpc>
                <a:spcPts val="5811"/>
              </a:lnSpc>
            </a:pPr>
          </a:p>
        </p:txBody>
      </p:sp>
      <p:sp>
        <p:nvSpPr>
          <p:cNvPr name="TextBox 3" id="3"/>
          <p:cNvSpPr txBox="true"/>
          <p:nvPr/>
        </p:nvSpPr>
        <p:spPr>
          <a:xfrm rot="0">
            <a:off x="1028700"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4" id="4"/>
          <p:cNvSpPr txBox="true"/>
          <p:nvPr/>
        </p:nvSpPr>
        <p:spPr>
          <a:xfrm rot="0">
            <a:off x="1822065" y="3375355"/>
            <a:ext cx="14068383" cy="15805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Existem duas estratégias gerais para armazenar um arquivo de n bytes:</a:t>
            </a:r>
          </a:p>
          <a:p>
            <a:pPr algn="l" marL="653095" indent="-326548" lvl="1">
              <a:lnSpc>
                <a:spcPts val="4234"/>
              </a:lnSpc>
              <a:buFont typeface="Arial"/>
              <a:buChar char="•"/>
            </a:pPr>
            <a:r>
              <a:rPr lang="en-US" sz="3024">
                <a:solidFill>
                  <a:srgbClr val="000000"/>
                </a:solidFill>
                <a:latin typeface="Open Sauce"/>
              </a:rPr>
              <a:t>são alocados n bytes consecutivos de espaço;</a:t>
            </a:r>
          </a:p>
          <a:p>
            <a:pPr algn="l" marL="653097" indent="-326548" lvl="1">
              <a:lnSpc>
                <a:spcPts val="4234"/>
              </a:lnSpc>
              <a:buFont typeface="Arial"/>
              <a:buChar char="•"/>
            </a:pPr>
            <a:r>
              <a:rPr lang="en-US" sz="3024">
                <a:solidFill>
                  <a:srgbClr val="000000"/>
                </a:solidFill>
                <a:latin typeface="Open Sauce"/>
              </a:rPr>
              <a:t>o arquivo é dividido em uma série de blocos, contíguos ou não.</a:t>
            </a:r>
          </a:p>
        </p:txBody>
      </p:sp>
      <p:sp>
        <p:nvSpPr>
          <p:cNvPr name="TextBox 5" id="5"/>
          <p:cNvSpPr txBox="true"/>
          <p:nvPr/>
        </p:nvSpPr>
        <p:spPr>
          <a:xfrm rot="0">
            <a:off x="889574" y="7909560"/>
            <a:ext cx="93249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6" id="6"/>
          <p:cNvSpPr txBox="true"/>
          <p:nvPr/>
        </p:nvSpPr>
        <p:spPr>
          <a:xfrm rot="0">
            <a:off x="1028700" y="5884276"/>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7" id="7"/>
          <p:cNvSpPr txBox="true"/>
          <p:nvPr/>
        </p:nvSpPr>
        <p:spPr>
          <a:xfrm rot="0">
            <a:off x="1822065" y="5874751"/>
            <a:ext cx="13413977" cy="1586464"/>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Quase todos os sistemas de arquivo os dividem em blocos de tamanho fixo que não são necessariamente adjacentes.</a:t>
            </a:r>
          </a:p>
          <a:p>
            <a:pPr algn="l">
              <a:lnSpc>
                <a:spcPts val="4237"/>
              </a:lnSpc>
            </a:pPr>
          </a:p>
        </p:txBody>
      </p:sp>
      <p:sp>
        <p:nvSpPr>
          <p:cNvPr name="TextBox 8" id="8"/>
          <p:cNvSpPr txBox="true"/>
          <p:nvPr/>
        </p:nvSpPr>
        <p:spPr>
          <a:xfrm rot="0">
            <a:off x="1822065" y="7900035"/>
            <a:ext cx="13413977" cy="1586464"/>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Quanto ao tamanho do bloco, deve-se ter em mente informações sobre a distribuição do tamanho do arquivo.</a:t>
            </a:r>
          </a:p>
          <a:p>
            <a:pPr algn="l">
              <a:lnSpc>
                <a:spcPts val="4237"/>
              </a:lnSpc>
            </a:pPr>
          </a:p>
        </p:txBody>
      </p:sp>
      <p:sp>
        <p:nvSpPr>
          <p:cNvPr name="TextBox 9" id="9"/>
          <p:cNvSpPr txBox="true"/>
          <p:nvPr/>
        </p:nvSpPr>
        <p:spPr>
          <a:xfrm rot="0">
            <a:off x="17141418" y="9182100"/>
            <a:ext cx="55199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572772" y="5143500"/>
            <a:ext cx="5715228" cy="5715228"/>
          </a:xfrm>
          <a:custGeom>
            <a:avLst/>
            <a:gdLst/>
            <a:ahLst/>
            <a:cxnLst/>
            <a:rect r="r" b="b" t="t" l="l"/>
            <a:pathLst>
              <a:path h="5715228" w="5715228">
                <a:moveTo>
                  <a:pt x="0" y="0"/>
                </a:moveTo>
                <a:lnTo>
                  <a:pt x="5715228" y="0"/>
                </a:lnTo>
                <a:lnTo>
                  <a:pt x="5715228" y="5715228"/>
                </a:lnTo>
                <a:lnTo>
                  <a:pt x="0" y="5715228"/>
                </a:lnTo>
                <a:lnTo>
                  <a:pt x="0" y="0"/>
                </a:lnTo>
                <a:close/>
              </a:path>
            </a:pathLst>
          </a:custGeom>
          <a:blipFill>
            <a:blip r:embed="rId2"/>
            <a:stretch>
              <a:fillRect l="0" t="0" r="0" b="0"/>
            </a:stretch>
          </a:blipFill>
        </p:spPr>
      </p:sp>
      <p:sp>
        <p:nvSpPr>
          <p:cNvPr name="TextBox 3" id="3"/>
          <p:cNvSpPr txBox="true"/>
          <p:nvPr/>
        </p:nvSpPr>
        <p:spPr>
          <a:xfrm rot="0">
            <a:off x="1028700" y="1604259"/>
            <a:ext cx="10764476" cy="1448176"/>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MONITORAMENTO DE BLOCOS LIVRES</a:t>
            </a:r>
          </a:p>
          <a:p>
            <a:pPr algn="l">
              <a:lnSpc>
                <a:spcPts val="5811"/>
              </a:lnSpc>
            </a:pPr>
          </a:p>
        </p:txBody>
      </p:sp>
      <p:sp>
        <p:nvSpPr>
          <p:cNvPr name="TextBox 4" id="4"/>
          <p:cNvSpPr txBox="true"/>
          <p:nvPr/>
        </p:nvSpPr>
        <p:spPr>
          <a:xfrm rot="0">
            <a:off x="1028700" y="3791267"/>
            <a:ext cx="10574292" cy="21139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Pode ser feito por dois métodos amplamente utilizados: </a:t>
            </a:r>
          </a:p>
          <a:p>
            <a:pPr algn="l">
              <a:lnSpc>
                <a:spcPts val="4234"/>
              </a:lnSpc>
            </a:pPr>
          </a:p>
          <a:p>
            <a:pPr algn="l" marL="653095" indent="-326548" lvl="1">
              <a:lnSpc>
                <a:spcPts val="4234"/>
              </a:lnSpc>
              <a:buFont typeface="Arial"/>
              <a:buChar char="•"/>
            </a:pPr>
            <a:r>
              <a:rPr lang="en-US" sz="3024">
                <a:solidFill>
                  <a:srgbClr val="000000"/>
                </a:solidFill>
                <a:latin typeface="Open Sauce"/>
              </a:rPr>
              <a:t>lista encadeada de blocos livres de disco;</a:t>
            </a:r>
          </a:p>
          <a:p>
            <a:pPr algn="l" marL="653097" indent="-326548" lvl="1">
              <a:lnSpc>
                <a:spcPts val="4234"/>
              </a:lnSpc>
              <a:buFont typeface="Arial"/>
              <a:buChar char="•"/>
            </a:pPr>
            <a:r>
              <a:rPr lang="en-US" sz="3024">
                <a:solidFill>
                  <a:srgbClr val="000000"/>
                </a:solidFill>
                <a:latin typeface="Open Sauce"/>
              </a:rPr>
              <a:t>mapa de bits.</a:t>
            </a:r>
          </a:p>
        </p:txBody>
      </p:sp>
      <p:sp>
        <p:nvSpPr>
          <p:cNvPr name="TextBox 5" id="5"/>
          <p:cNvSpPr txBox="true"/>
          <p:nvPr/>
        </p:nvSpPr>
        <p:spPr>
          <a:xfrm rot="0">
            <a:off x="17140158" y="9182100"/>
            <a:ext cx="55451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246473" y="3223859"/>
            <a:ext cx="8897527" cy="5259197"/>
          </a:xfrm>
          <a:custGeom>
            <a:avLst/>
            <a:gdLst/>
            <a:ahLst/>
            <a:cxnLst/>
            <a:rect r="r" b="b" t="t" l="l"/>
            <a:pathLst>
              <a:path h="5259197" w="8897527">
                <a:moveTo>
                  <a:pt x="0" y="0"/>
                </a:moveTo>
                <a:lnTo>
                  <a:pt x="8897527" y="0"/>
                </a:lnTo>
                <a:lnTo>
                  <a:pt x="8897527" y="5259197"/>
                </a:lnTo>
                <a:lnTo>
                  <a:pt x="0" y="5259197"/>
                </a:lnTo>
                <a:lnTo>
                  <a:pt x="0" y="0"/>
                </a:lnTo>
                <a:close/>
              </a:path>
            </a:pathLst>
          </a:custGeom>
          <a:blipFill>
            <a:blip r:embed="rId2"/>
            <a:stretch>
              <a:fillRect l="0" t="0" r="0" b="0"/>
            </a:stretch>
          </a:blipFill>
        </p:spPr>
      </p:sp>
      <p:sp>
        <p:nvSpPr>
          <p:cNvPr name="TextBox 3" id="3"/>
          <p:cNvSpPr txBox="true"/>
          <p:nvPr/>
        </p:nvSpPr>
        <p:spPr>
          <a:xfrm rot="0">
            <a:off x="563410" y="1028700"/>
            <a:ext cx="8580590"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Lista encadeada</a:t>
            </a:r>
          </a:p>
        </p:txBody>
      </p:sp>
      <p:grpSp>
        <p:nvGrpSpPr>
          <p:cNvPr name="Group 4" id="4"/>
          <p:cNvGrpSpPr/>
          <p:nvPr/>
        </p:nvGrpSpPr>
        <p:grpSpPr>
          <a:xfrm rot="0">
            <a:off x="9697331" y="1943100"/>
            <a:ext cx="8115300" cy="1360170"/>
            <a:chOff x="0" y="0"/>
            <a:chExt cx="10820400" cy="1813560"/>
          </a:xfrm>
        </p:grpSpPr>
        <p:sp>
          <p:nvSpPr>
            <p:cNvPr name="TextBox 5" id="5"/>
            <p:cNvSpPr txBox="true"/>
            <p:nvPr/>
          </p:nvSpPr>
          <p:spPr>
            <a:xfrm rot="0">
              <a:off x="1059167" y="-47625"/>
              <a:ext cx="9761233" cy="186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a:rPr>
                <a:t>Cada bloco contém identificadores de outros blocos livres;</a:t>
              </a:r>
            </a:p>
            <a:p>
              <a:pPr algn="l">
                <a:lnSpc>
                  <a:spcPts val="3779"/>
                </a:lnSpc>
              </a:pPr>
            </a:p>
          </p:txBody>
        </p:sp>
        <p:sp>
          <p:nvSpPr>
            <p:cNvPr name="TextBox 6" id="6"/>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grpSp>
        <p:nvGrpSpPr>
          <p:cNvPr name="Group 7" id="7"/>
          <p:cNvGrpSpPr/>
          <p:nvPr/>
        </p:nvGrpSpPr>
        <p:grpSpPr>
          <a:xfrm rot="0">
            <a:off x="9697331" y="3827145"/>
            <a:ext cx="8115300" cy="1360170"/>
            <a:chOff x="0" y="0"/>
            <a:chExt cx="10820400" cy="1813560"/>
          </a:xfrm>
        </p:grpSpPr>
        <p:sp>
          <p:nvSpPr>
            <p:cNvPr name="TextBox 8" id="8"/>
            <p:cNvSpPr txBox="true"/>
            <p:nvPr/>
          </p:nvSpPr>
          <p:spPr>
            <a:xfrm rot="0">
              <a:off x="1059167" y="-47625"/>
              <a:ext cx="9761233" cy="186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a:rPr>
                <a:t>Uma en</a:t>
              </a:r>
              <a:r>
                <a:rPr lang="en-US" sz="2700">
                  <a:solidFill>
                    <a:srgbClr val="000000"/>
                  </a:solidFill>
                  <a:latin typeface="Open Sauce"/>
                </a:rPr>
                <a:t>trada é reservada para o ponteiro do bloco seguinte;</a:t>
              </a:r>
            </a:p>
            <a:p>
              <a:pPr algn="l">
                <a:lnSpc>
                  <a:spcPts val="3779"/>
                </a:lnSpc>
              </a:pPr>
            </a:p>
          </p:txBody>
        </p:sp>
        <p:sp>
          <p:nvSpPr>
            <p:cNvPr name="TextBox 9" id="9"/>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grpSp>
      <p:grpSp>
        <p:nvGrpSpPr>
          <p:cNvPr name="Group 10" id="10"/>
          <p:cNvGrpSpPr/>
          <p:nvPr/>
        </p:nvGrpSpPr>
        <p:grpSpPr>
          <a:xfrm rot="0">
            <a:off x="9697331" y="6187440"/>
            <a:ext cx="8115300" cy="2312670"/>
            <a:chOff x="0" y="0"/>
            <a:chExt cx="10820400" cy="3083560"/>
          </a:xfrm>
        </p:grpSpPr>
        <p:sp>
          <p:nvSpPr>
            <p:cNvPr name="TextBox 11" id="11"/>
            <p:cNvSpPr txBox="true"/>
            <p:nvPr/>
          </p:nvSpPr>
          <p:spPr>
            <a:xfrm rot="0">
              <a:off x="1059167" y="-47625"/>
              <a:ext cx="9761233" cy="313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a:rPr>
                <a:t>Com um bloco de 1 KB e um número de bloco de disco de 32 bits, cada bloco na lista livre contém os números de 255 blocos livres.</a:t>
              </a:r>
            </a:p>
            <a:p>
              <a:pPr algn="l">
                <a:lnSpc>
                  <a:spcPts val="3779"/>
                </a:lnSpc>
              </a:pPr>
            </a:p>
          </p:txBody>
        </p:sp>
        <p:sp>
          <p:nvSpPr>
            <p:cNvPr name="TextBox 12" id="12"/>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grpSp>
      <p:sp>
        <p:nvSpPr>
          <p:cNvPr name="TextBox 13" id="13"/>
          <p:cNvSpPr txBox="true"/>
          <p:nvPr/>
        </p:nvSpPr>
        <p:spPr>
          <a:xfrm rot="0">
            <a:off x="17154796" y="9182100"/>
            <a:ext cx="525234"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588537" y="2462040"/>
            <a:ext cx="4561503" cy="6816435"/>
          </a:xfrm>
          <a:custGeom>
            <a:avLst/>
            <a:gdLst/>
            <a:ahLst/>
            <a:cxnLst/>
            <a:rect r="r" b="b" t="t" l="l"/>
            <a:pathLst>
              <a:path h="6816435" w="4561503">
                <a:moveTo>
                  <a:pt x="0" y="0"/>
                </a:moveTo>
                <a:lnTo>
                  <a:pt x="4561503" y="0"/>
                </a:lnTo>
                <a:lnTo>
                  <a:pt x="4561503" y="6816435"/>
                </a:lnTo>
                <a:lnTo>
                  <a:pt x="0" y="6816435"/>
                </a:lnTo>
                <a:lnTo>
                  <a:pt x="0" y="0"/>
                </a:lnTo>
                <a:close/>
              </a:path>
            </a:pathLst>
          </a:custGeom>
          <a:blipFill>
            <a:blip r:embed="rId2"/>
            <a:stretch>
              <a:fillRect l="0" t="0" r="0" b="0"/>
            </a:stretch>
          </a:blipFill>
        </p:spPr>
      </p:sp>
      <p:sp>
        <p:nvSpPr>
          <p:cNvPr name="TextBox 3" id="3"/>
          <p:cNvSpPr txBox="true"/>
          <p:nvPr/>
        </p:nvSpPr>
        <p:spPr>
          <a:xfrm rot="0">
            <a:off x="563410" y="1028700"/>
            <a:ext cx="8580590" cy="9144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Mapa de Bits</a:t>
            </a:r>
          </a:p>
        </p:txBody>
      </p:sp>
      <p:grpSp>
        <p:nvGrpSpPr>
          <p:cNvPr name="Group 4" id="4"/>
          <p:cNvGrpSpPr/>
          <p:nvPr/>
        </p:nvGrpSpPr>
        <p:grpSpPr>
          <a:xfrm rot="0">
            <a:off x="9697331" y="1943100"/>
            <a:ext cx="8115300" cy="1495425"/>
            <a:chOff x="0" y="0"/>
            <a:chExt cx="10820400" cy="1993900"/>
          </a:xfrm>
        </p:grpSpPr>
        <p:sp>
          <p:nvSpPr>
            <p:cNvPr name="TextBox 5" id="5"/>
            <p:cNvSpPr txBox="true"/>
            <p:nvPr/>
          </p:nvSpPr>
          <p:spPr>
            <a:xfrm rot="0">
              <a:off x="1059167" y="-57150"/>
              <a:ext cx="9761233" cy="2051050"/>
            </a:xfrm>
            <a:prstGeom prst="rect">
              <a:avLst/>
            </a:prstGeom>
          </p:spPr>
          <p:txBody>
            <a:bodyPr anchor="t" rtlCol="false" tIns="0" lIns="0" bIns="0" rIns="0">
              <a:spAutoFit/>
            </a:bodyPr>
            <a:lstStyle/>
            <a:p>
              <a:pPr algn="l">
                <a:lnSpc>
                  <a:spcPts val="4199"/>
                </a:lnSpc>
              </a:pPr>
              <a:r>
                <a:rPr lang="en-US" sz="2999">
                  <a:solidFill>
                    <a:srgbClr val="000000"/>
                  </a:solidFill>
                  <a:latin typeface="Open Sauce"/>
                </a:rPr>
                <a:t>Blocos livres são representados por 1s e blocos alocados por 0s (ou vice-versa);</a:t>
              </a:r>
            </a:p>
          </p:txBody>
        </p:sp>
        <p:sp>
          <p:nvSpPr>
            <p:cNvPr name="TextBox 6" id="6"/>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grpSp>
        <p:nvGrpSpPr>
          <p:cNvPr name="Group 7" id="7"/>
          <p:cNvGrpSpPr/>
          <p:nvPr/>
        </p:nvGrpSpPr>
        <p:grpSpPr>
          <a:xfrm rot="0">
            <a:off x="9697331" y="4897279"/>
            <a:ext cx="8115300" cy="971550"/>
            <a:chOff x="0" y="0"/>
            <a:chExt cx="10820400" cy="1295400"/>
          </a:xfrm>
        </p:grpSpPr>
        <p:sp>
          <p:nvSpPr>
            <p:cNvPr name="TextBox 8" id="8"/>
            <p:cNvSpPr txBox="true"/>
            <p:nvPr/>
          </p:nvSpPr>
          <p:spPr>
            <a:xfrm rot="0">
              <a:off x="1059167" y="-57150"/>
              <a:ext cx="9761233" cy="1352550"/>
            </a:xfrm>
            <a:prstGeom prst="rect">
              <a:avLst/>
            </a:prstGeom>
          </p:spPr>
          <p:txBody>
            <a:bodyPr anchor="t" rtlCol="false" tIns="0" lIns="0" bIns="0" rIns="0">
              <a:spAutoFit/>
            </a:bodyPr>
            <a:lstStyle/>
            <a:p>
              <a:pPr algn="l">
                <a:lnSpc>
                  <a:spcPts val="4199"/>
                </a:lnSpc>
              </a:pPr>
              <a:r>
                <a:rPr lang="en-US" sz="2999">
                  <a:solidFill>
                    <a:srgbClr val="000000"/>
                  </a:solidFill>
                  <a:latin typeface="Open Sauce"/>
                </a:rPr>
                <a:t>Usa 1</a:t>
              </a:r>
              <a:r>
                <a:rPr lang="en-US" sz="2999">
                  <a:solidFill>
                    <a:srgbClr val="000000"/>
                  </a:solidFill>
                  <a:latin typeface="Open Sauce"/>
                </a:rPr>
                <a:t> bit para cada bloco de disco;</a:t>
              </a:r>
            </a:p>
            <a:p>
              <a:pPr algn="l">
                <a:lnSpc>
                  <a:spcPts val="4199"/>
                </a:lnSpc>
              </a:pPr>
            </a:p>
          </p:txBody>
        </p:sp>
        <p:sp>
          <p:nvSpPr>
            <p:cNvPr name="TextBox 9" id="9"/>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grpSp>
      <p:grpSp>
        <p:nvGrpSpPr>
          <p:cNvPr name="Group 10" id="10"/>
          <p:cNvGrpSpPr/>
          <p:nvPr/>
        </p:nvGrpSpPr>
        <p:grpSpPr>
          <a:xfrm rot="0">
            <a:off x="9697331" y="6599634"/>
            <a:ext cx="8115300" cy="1927860"/>
            <a:chOff x="0" y="0"/>
            <a:chExt cx="10820400" cy="2570480"/>
          </a:xfrm>
        </p:grpSpPr>
        <p:sp>
          <p:nvSpPr>
            <p:cNvPr name="TextBox 11" id="11"/>
            <p:cNvSpPr txBox="true"/>
            <p:nvPr/>
          </p:nvSpPr>
          <p:spPr>
            <a:xfrm rot="0">
              <a:off x="1059167" y="-57150"/>
              <a:ext cx="9761233" cy="2627630"/>
            </a:xfrm>
            <a:prstGeom prst="rect">
              <a:avLst/>
            </a:prstGeom>
          </p:spPr>
          <p:txBody>
            <a:bodyPr anchor="t" rtlCol="false" tIns="0" lIns="0" bIns="0" rIns="0">
              <a:spAutoFit/>
            </a:bodyPr>
            <a:lstStyle/>
            <a:p>
              <a:pPr algn="l">
                <a:lnSpc>
                  <a:spcPts val="4199"/>
                </a:lnSpc>
              </a:pPr>
              <a:r>
                <a:rPr lang="en-US" sz="2999">
                  <a:solidFill>
                    <a:srgbClr val="000000"/>
                  </a:solidFill>
                  <a:latin typeface="Open Sauce"/>
                </a:rPr>
                <a:t>Em geral, exige menos espaço do que a lista encadeada.</a:t>
              </a:r>
            </a:p>
            <a:p>
              <a:pPr algn="l">
                <a:lnSpc>
                  <a:spcPts val="3779"/>
                </a:lnSpc>
              </a:pPr>
            </a:p>
            <a:p>
              <a:pPr algn="l">
                <a:lnSpc>
                  <a:spcPts val="3779"/>
                </a:lnSpc>
              </a:pPr>
            </a:p>
          </p:txBody>
        </p:sp>
        <p:sp>
          <p:nvSpPr>
            <p:cNvPr name="TextBox 12" id="12"/>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grpSp>
      <p:sp>
        <p:nvSpPr>
          <p:cNvPr name="TextBox 13" id="13"/>
          <p:cNvSpPr txBox="true"/>
          <p:nvPr/>
        </p:nvSpPr>
        <p:spPr>
          <a:xfrm rot="0">
            <a:off x="17138898" y="9182100"/>
            <a:ext cx="557031"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9545344" y="1581411"/>
            <a:ext cx="7713956" cy="7676889"/>
          </a:xfrm>
          <a:custGeom>
            <a:avLst/>
            <a:gdLst/>
            <a:ahLst/>
            <a:cxnLst/>
            <a:rect r="r" b="b" t="t" l="l"/>
            <a:pathLst>
              <a:path h="7676889" w="7713956">
                <a:moveTo>
                  <a:pt x="0" y="0"/>
                </a:moveTo>
                <a:lnTo>
                  <a:pt x="7713956" y="0"/>
                </a:lnTo>
                <a:lnTo>
                  <a:pt x="7713956" y="7676889"/>
                </a:lnTo>
                <a:lnTo>
                  <a:pt x="0" y="7676889"/>
                </a:lnTo>
                <a:lnTo>
                  <a:pt x="0" y="0"/>
                </a:lnTo>
                <a:close/>
              </a:path>
            </a:pathLst>
          </a:custGeom>
          <a:blipFill>
            <a:blip r:embed="rId2"/>
            <a:stretch>
              <a:fillRect l="-1321" t="0" r="-1321" b="0"/>
            </a:stretch>
          </a:blipFill>
        </p:spPr>
      </p:sp>
      <p:sp>
        <p:nvSpPr>
          <p:cNvPr name="TextBox 3" id="3"/>
          <p:cNvSpPr txBox="true"/>
          <p:nvPr/>
        </p:nvSpPr>
        <p:spPr>
          <a:xfrm rot="0">
            <a:off x="1028700" y="1971232"/>
            <a:ext cx="11697538"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COTAS DE DISCO</a:t>
            </a:r>
          </a:p>
        </p:txBody>
      </p:sp>
      <p:sp>
        <p:nvSpPr>
          <p:cNvPr name="TextBox 4" id="4"/>
          <p:cNvSpPr txBox="true"/>
          <p:nvPr/>
        </p:nvSpPr>
        <p:spPr>
          <a:xfrm rot="0">
            <a:off x="1028700" y="356856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5" id="5"/>
          <p:cNvSpPr txBox="true"/>
          <p:nvPr/>
        </p:nvSpPr>
        <p:spPr>
          <a:xfrm rot="0">
            <a:off x="1822065" y="3037383"/>
            <a:ext cx="7461061" cy="1517650"/>
          </a:xfrm>
          <a:prstGeom prst="rect">
            <a:avLst/>
          </a:prstGeom>
        </p:spPr>
        <p:txBody>
          <a:bodyPr anchor="t" rtlCol="false" tIns="0" lIns="0" bIns="0" rIns="0">
            <a:spAutoFit/>
          </a:bodyPr>
          <a:lstStyle/>
          <a:p>
            <a:pPr algn="l">
              <a:lnSpc>
                <a:spcPts val="3814"/>
              </a:lnSpc>
            </a:pPr>
          </a:p>
          <a:p>
            <a:pPr algn="l">
              <a:lnSpc>
                <a:spcPts val="4234"/>
              </a:lnSpc>
            </a:pPr>
            <a:r>
              <a:rPr lang="en-US" sz="3024">
                <a:solidFill>
                  <a:srgbClr val="000000"/>
                </a:solidFill>
                <a:latin typeface="Open Sauce"/>
              </a:rPr>
              <a:t>Utilizadas para limitar o uso do espaço de disco por usuários;</a:t>
            </a:r>
          </a:p>
        </p:txBody>
      </p:sp>
      <p:sp>
        <p:nvSpPr>
          <p:cNvPr name="TextBox 6" id="6"/>
          <p:cNvSpPr txBox="true"/>
          <p:nvPr/>
        </p:nvSpPr>
        <p:spPr>
          <a:xfrm rot="0">
            <a:off x="889574" y="7745152"/>
            <a:ext cx="932491"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7" id="7"/>
          <p:cNvSpPr txBox="true"/>
          <p:nvPr/>
        </p:nvSpPr>
        <p:spPr>
          <a:xfrm rot="0">
            <a:off x="1028700" y="5440858"/>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8" id="8"/>
          <p:cNvSpPr txBox="true"/>
          <p:nvPr/>
        </p:nvSpPr>
        <p:spPr>
          <a:xfrm rot="0">
            <a:off x="1822065" y="5431333"/>
            <a:ext cx="7182809" cy="2121862"/>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Sistema operacional garante que os usuários não excedam suas respectivas cotas;</a:t>
            </a:r>
          </a:p>
          <a:p>
            <a:pPr algn="l">
              <a:lnSpc>
                <a:spcPts val="4237"/>
              </a:lnSpc>
            </a:pPr>
          </a:p>
        </p:txBody>
      </p:sp>
      <p:sp>
        <p:nvSpPr>
          <p:cNvPr name="TextBox 9" id="9"/>
          <p:cNvSpPr txBox="true"/>
          <p:nvPr/>
        </p:nvSpPr>
        <p:spPr>
          <a:xfrm rot="0">
            <a:off x="1822065" y="7735627"/>
            <a:ext cx="7182809" cy="1051067"/>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Limite flexível pode ser excedido, mas o estrito não.</a:t>
            </a:r>
          </a:p>
        </p:txBody>
      </p:sp>
      <p:sp>
        <p:nvSpPr>
          <p:cNvPr name="TextBox 10" id="10"/>
          <p:cNvSpPr txBox="true"/>
          <p:nvPr/>
        </p:nvSpPr>
        <p:spPr>
          <a:xfrm rot="0">
            <a:off x="17140158" y="9182100"/>
            <a:ext cx="55451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9544"/>
            <a:ext cx="7115148" cy="3886200"/>
          </a:xfrm>
          <a:prstGeom prst="rect">
            <a:avLst/>
          </a:prstGeom>
        </p:spPr>
        <p:txBody>
          <a:bodyPr anchor="t" rtlCol="false" tIns="0" lIns="0" bIns="0" rIns="0">
            <a:spAutoFit/>
          </a:bodyPr>
          <a:lstStyle/>
          <a:p>
            <a:pPr algn="l">
              <a:lnSpc>
                <a:spcPts val="7680"/>
              </a:lnSpc>
            </a:pPr>
            <a:r>
              <a:rPr lang="en-US" sz="6400">
                <a:solidFill>
                  <a:srgbClr val="828282">
                    <a:alpha val="49804"/>
                  </a:srgbClr>
                </a:solidFill>
                <a:latin typeface="Open Sauce Heavy"/>
              </a:rPr>
              <a:t>Explorando Arquivos em Sistemas de Computadores</a:t>
            </a:r>
          </a:p>
        </p:txBody>
      </p:sp>
      <p:grpSp>
        <p:nvGrpSpPr>
          <p:cNvPr name="Group 3" id="3"/>
          <p:cNvGrpSpPr/>
          <p:nvPr/>
        </p:nvGrpSpPr>
        <p:grpSpPr>
          <a:xfrm rot="0">
            <a:off x="9144000" y="1028700"/>
            <a:ext cx="8115300" cy="3389223"/>
            <a:chOff x="0" y="0"/>
            <a:chExt cx="10820400" cy="4518964"/>
          </a:xfrm>
        </p:grpSpPr>
        <p:sp>
          <p:nvSpPr>
            <p:cNvPr name="TextBox 4" id="4"/>
            <p:cNvSpPr txBox="true"/>
            <p:nvPr/>
          </p:nvSpPr>
          <p:spPr>
            <a:xfrm rot="0">
              <a:off x="0" y="-66675"/>
              <a:ext cx="10820400" cy="751628"/>
            </a:xfrm>
            <a:prstGeom prst="rect">
              <a:avLst/>
            </a:prstGeom>
          </p:spPr>
          <p:txBody>
            <a:bodyPr anchor="t" rtlCol="false" tIns="0" lIns="0" bIns="0" rIns="0">
              <a:spAutoFit/>
            </a:bodyPr>
            <a:lstStyle/>
            <a:p>
              <a:pPr algn="l">
                <a:lnSpc>
                  <a:spcPts val="4759"/>
                </a:lnSpc>
              </a:pPr>
              <a:r>
                <a:rPr lang="en-US" sz="3400">
                  <a:solidFill>
                    <a:srgbClr val="FF8E4F"/>
                  </a:solidFill>
                  <a:latin typeface="Open Sauce Bold"/>
                </a:rPr>
                <a:t>O que são arquivos?</a:t>
              </a:r>
            </a:p>
          </p:txBody>
        </p:sp>
        <p:sp>
          <p:nvSpPr>
            <p:cNvPr name="TextBox 5" id="5"/>
            <p:cNvSpPr txBox="true"/>
            <p:nvPr/>
          </p:nvSpPr>
          <p:spPr>
            <a:xfrm rot="0">
              <a:off x="0" y="1149654"/>
              <a:ext cx="10820400" cy="3224530"/>
            </a:xfrm>
            <a:prstGeom prst="rect">
              <a:avLst/>
            </a:prstGeom>
          </p:spPr>
          <p:txBody>
            <a:bodyPr anchor="t" rtlCol="false" tIns="0" lIns="0" bIns="0" rIns="0">
              <a:spAutoFit/>
            </a:bodyPr>
            <a:lstStyle/>
            <a:p>
              <a:pPr algn="l">
                <a:lnSpc>
                  <a:spcPts val="3225"/>
                </a:lnSpc>
              </a:pPr>
              <a:r>
                <a:rPr lang="en-US" sz="2150">
                  <a:solidFill>
                    <a:srgbClr val="000000"/>
                  </a:solidFill>
                  <a:latin typeface="Open Sauce"/>
                </a:rPr>
                <a:t>Um arquivo é uma coleção de dados ou informações que são armazenados juntos sob um nome único em um dispositivo de armazenamento, como um disco rígido, uma unidade USB, um cartão de memória ou mesmo em um servidor remoto na nuvem.</a:t>
              </a:r>
            </a:p>
            <a:p>
              <a:pPr algn="l">
                <a:lnSpc>
                  <a:spcPts val="3225"/>
                </a:lnSpc>
              </a:pPr>
            </a:p>
          </p:txBody>
        </p:sp>
      </p:grpSp>
      <p:sp>
        <p:nvSpPr>
          <p:cNvPr name="Freeform 6" id="6"/>
          <p:cNvSpPr/>
          <p:nvPr/>
        </p:nvSpPr>
        <p:spPr>
          <a:xfrm flipH="false" flipV="false" rot="0">
            <a:off x="0" y="7089796"/>
            <a:ext cx="18288000" cy="3197204"/>
          </a:xfrm>
          <a:custGeom>
            <a:avLst/>
            <a:gdLst/>
            <a:ahLst/>
            <a:cxnLst/>
            <a:rect r="r" b="b" t="t" l="l"/>
            <a:pathLst>
              <a:path h="3197204" w="18288000">
                <a:moveTo>
                  <a:pt x="0" y="0"/>
                </a:moveTo>
                <a:lnTo>
                  <a:pt x="18288000" y="0"/>
                </a:lnTo>
                <a:lnTo>
                  <a:pt x="18288000" y="3197204"/>
                </a:lnTo>
                <a:lnTo>
                  <a:pt x="0" y="3197204"/>
                </a:lnTo>
                <a:lnTo>
                  <a:pt x="0" y="0"/>
                </a:lnTo>
                <a:close/>
              </a:path>
            </a:pathLst>
          </a:custGeom>
          <a:blipFill>
            <a:blip r:embed="rId2">
              <a:alphaModFix amt="69000"/>
            </a:blip>
            <a:stretch>
              <a:fillRect l="0" t="-140666" r="0" b="-140666"/>
            </a:stretch>
          </a:blipFill>
        </p:spPr>
      </p:sp>
      <p:sp>
        <p:nvSpPr>
          <p:cNvPr name="TextBox 7" id="7"/>
          <p:cNvSpPr txBox="true"/>
          <p:nvPr/>
        </p:nvSpPr>
        <p:spPr>
          <a:xfrm rot="0">
            <a:off x="17281888" y="9182100"/>
            <a:ext cx="271051"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4</a:t>
            </a:r>
          </a:p>
        </p:txBody>
      </p:sp>
      <p:grpSp>
        <p:nvGrpSpPr>
          <p:cNvPr name="Group 8" id="8"/>
          <p:cNvGrpSpPr/>
          <p:nvPr/>
        </p:nvGrpSpPr>
        <p:grpSpPr>
          <a:xfrm rot="0">
            <a:off x="9144000" y="4305453"/>
            <a:ext cx="7981135" cy="1676094"/>
            <a:chOff x="0" y="0"/>
            <a:chExt cx="10641514" cy="2234792"/>
          </a:xfrm>
        </p:grpSpPr>
        <p:sp>
          <p:nvSpPr>
            <p:cNvPr name="TextBox 9" id="9"/>
            <p:cNvSpPr txBox="true"/>
            <p:nvPr/>
          </p:nvSpPr>
          <p:spPr>
            <a:xfrm rot="0">
              <a:off x="0" y="-66675"/>
              <a:ext cx="10641514" cy="722356"/>
            </a:xfrm>
            <a:prstGeom prst="rect">
              <a:avLst/>
            </a:prstGeom>
          </p:spPr>
          <p:txBody>
            <a:bodyPr anchor="t" rtlCol="false" tIns="0" lIns="0" bIns="0" rIns="0">
              <a:spAutoFit/>
            </a:bodyPr>
            <a:lstStyle/>
            <a:p>
              <a:pPr algn="l">
                <a:lnSpc>
                  <a:spcPts val="4556"/>
                </a:lnSpc>
              </a:pPr>
              <a:r>
                <a:rPr lang="en-US" sz="3254">
                  <a:solidFill>
                    <a:srgbClr val="FF8E4F"/>
                  </a:solidFill>
                  <a:latin typeface="Open Sauce Bold"/>
                </a:rPr>
                <a:t>Nomeação de arquivos</a:t>
              </a:r>
            </a:p>
          </p:txBody>
        </p:sp>
        <p:sp>
          <p:nvSpPr>
            <p:cNvPr name="TextBox 10" id="10"/>
            <p:cNvSpPr txBox="true"/>
            <p:nvPr/>
          </p:nvSpPr>
          <p:spPr>
            <a:xfrm rot="0">
              <a:off x="0" y="1098079"/>
              <a:ext cx="10641514" cy="998120"/>
            </a:xfrm>
            <a:prstGeom prst="rect">
              <a:avLst/>
            </a:prstGeom>
          </p:spPr>
          <p:txBody>
            <a:bodyPr anchor="t" rtlCol="false" tIns="0" lIns="0" bIns="0" rIns="0">
              <a:spAutoFit/>
            </a:bodyPr>
            <a:lstStyle/>
            <a:p>
              <a:pPr algn="l">
                <a:lnSpc>
                  <a:spcPts val="3087"/>
                </a:lnSpc>
              </a:pPr>
              <a:r>
                <a:rPr lang="en-US" sz="2058">
                  <a:solidFill>
                    <a:srgbClr val="000000"/>
                  </a:solidFill>
                  <a:latin typeface="Open Sauce"/>
                </a:rPr>
                <a:t>É o processo de atribuir um identificador único a um arquivo em um sistema de arquivos</a:t>
              </a:r>
            </a:p>
          </p:txBody>
        </p:sp>
      </p:gr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907906" y="4872138"/>
            <a:ext cx="566968" cy="598527"/>
          </a:xfrm>
          <a:custGeom>
            <a:avLst/>
            <a:gdLst/>
            <a:ahLst/>
            <a:cxnLst/>
            <a:rect r="r" b="b" t="t" l="l"/>
            <a:pathLst>
              <a:path h="598527" w="566968">
                <a:moveTo>
                  <a:pt x="0" y="0"/>
                </a:moveTo>
                <a:lnTo>
                  <a:pt x="566968" y="0"/>
                </a:lnTo>
                <a:lnTo>
                  <a:pt x="566968" y="598527"/>
                </a:lnTo>
                <a:lnTo>
                  <a:pt x="0" y="59852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6973625" y="4872138"/>
            <a:ext cx="417881" cy="598527"/>
          </a:xfrm>
          <a:custGeom>
            <a:avLst/>
            <a:gdLst/>
            <a:ahLst/>
            <a:cxnLst/>
            <a:rect r="r" b="b" t="t" l="l"/>
            <a:pathLst>
              <a:path h="598527" w="417881">
                <a:moveTo>
                  <a:pt x="0" y="0"/>
                </a:moveTo>
                <a:lnTo>
                  <a:pt x="417881" y="0"/>
                </a:lnTo>
                <a:lnTo>
                  <a:pt x="417881" y="598527"/>
                </a:lnTo>
                <a:lnTo>
                  <a:pt x="0" y="59852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sp>
        <p:nvSpPr>
          <p:cNvPr name="Freeform 4" id="4"/>
          <p:cNvSpPr/>
          <p:nvPr/>
        </p:nvSpPr>
        <p:spPr>
          <a:xfrm flipH="false" flipV="false" rot="0">
            <a:off x="1028700" y="4872138"/>
            <a:ext cx="582204" cy="598527"/>
          </a:xfrm>
          <a:custGeom>
            <a:avLst/>
            <a:gdLst/>
            <a:ahLst/>
            <a:cxnLst/>
            <a:rect r="r" b="b" t="t" l="l"/>
            <a:pathLst>
              <a:path h="598527" w="582204">
                <a:moveTo>
                  <a:pt x="0" y="0"/>
                </a:moveTo>
                <a:lnTo>
                  <a:pt x="582204" y="0"/>
                </a:lnTo>
                <a:lnTo>
                  <a:pt x="582204" y="598527"/>
                </a:lnTo>
                <a:lnTo>
                  <a:pt x="0" y="598527"/>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Freeform 5" id="5"/>
          <p:cNvSpPr/>
          <p:nvPr/>
        </p:nvSpPr>
        <p:spPr>
          <a:xfrm flipH="false" flipV="false" rot="0">
            <a:off x="13838698" y="1451536"/>
            <a:ext cx="3420602" cy="3420602"/>
          </a:xfrm>
          <a:custGeom>
            <a:avLst/>
            <a:gdLst/>
            <a:ahLst/>
            <a:cxnLst/>
            <a:rect r="r" b="b" t="t" l="l"/>
            <a:pathLst>
              <a:path h="3420602" w="3420602">
                <a:moveTo>
                  <a:pt x="0" y="0"/>
                </a:moveTo>
                <a:lnTo>
                  <a:pt x="3420602" y="0"/>
                </a:lnTo>
                <a:lnTo>
                  <a:pt x="3420602" y="3420602"/>
                </a:lnTo>
                <a:lnTo>
                  <a:pt x="0" y="3420602"/>
                </a:lnTo>
                <a:lnTo>
                  <a:pt x="0" y="0"/>
                </a:lnTo>
                <a:close/>
              </a:path>
            </a:pathLst>
          </a:custGeom>
          <a:blipFill>
            <a:blip r:embed="rId8"/>
            <a:stretch>
              <a:fillRect l="0" t="0" r="0" b="0"/>
            </a:stretch>
          </a:blipFill>
        </p:spPr>
      </p:sp>
      <p:sp>
        <p:nvSpPr>
          <p:cNvPr name="Freeform 6" id="6"/>
          <p:cNvSpPr/>
          <p:nvPr/>
        </p:nvSpPr>
        <p:spPr>
          <a:xfrm flipH="false" flipV="false" rot="0">
            <a:off x="8841912" y="1196518"/>
            <a:ext cx="3254232" cy="3254232"/>
          </a:xfrm>
          <a:custGeom>
            <a:avLst/>
            <a:gdLst/>
            <a:ahLst/>
            <a:cxnLst/>
            <a:rect r="r" b="b" t="t" l="l"/>
            <a:pathLst>
              <a:path h="3254232" w="3254232">
                <a:moveTo>
                  <a:pt x="0" y="0"/>
                </a:moveTo>
                <a:lnTo>
                  <a:pt x="3254231" y="0"/>
                </a:lnTo>
                <a:lnTo>
                  <a:pt x="3254231" y="3254232"/>
                </a:lnTo>
                <a:lnTo>
                  <a:pt x="0" y="3254232"/>
                </a:lnTo>
                <a:lnTo>
                  <a:pt x="0" y="0"/>
                </a:lnTo>
                <a:close/>
              </a:path>
            </a:pathLst>
          </a:custGeom>
          <a:blipFill>
            <a:blip r:embed="rId9"/>
            <a:stretch>
              <a:fillRect l="0" t="0" r="0" b="0"/>
            </a:stretch>
          </a:blipFill>
        </p:spPr>
      </p:sp>
      <p:sp>
        <p:nvSpPr>
          <p:cNvPr name="TextBox 7" id="7"/>
          <p:cNvSpPr txBox="true"/>
          <p:nvPr/>
        </p:nvSpPr>
        <p:spPr>
          <a:xfrm rot="0">
            <a:off x="1028700" y="1852084"/>
            <a:ext cx="9160663" cy="971550"/>
          </a:xfrm>
          <a:prstGeom prst="rect">
            <a:avLst/>
          </a:prstGeom>
        </p:spPr>
        <p:txBody>
          <a:bodyPr anchor="t" rtlCol="false" tIns="0" lIns="0" bIns="0" rIns="0">
            <a:spAutoFit/>
          </a:bodyPr>
          <a:lstStyle/>
          <a:p>
            <a:pPr algn="l">
              <a:lnSpc>
                <a:spcPts val="7680"/>
              </a:lnSpc>
            </a:pPr>
            <a:r>
              <a:rPr lang="en-US" sz="6400">
                <a:solidFill>
                  <a:srgbClr val="828282">
                    <a:alpha val="48627"/>
                  </a:srgbClr>
                </a:solidFill>
                <a:latin typeface="Open Sauce Heavy"/>
              </a:rPr>
              <a:t>Backup</a:t>
            </a:r>
          </a:p>
        </p:txBody>
      </p:sp>
      <p:sp>
        <p:nvSpPr>
          <p:cNvPr name="TextBox 8" id="8"/>
          <p:cNvSpPr txBox="true"/>
          <p:nvPr/>
        </p:nvSpPr>
        <p:spPr>
          <a:xfrm rot="0">
            <a:off x="12907906" y="5712679"/>
            <a:ext cx="4509507" cy="2457033"/>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O Windows, por exemplo, apresenta a “lixeira”, que contém arquivos que foram removidos. </a:t>
            </a:r>
          </a:p>
        </p:txBody>
      </p:sp>
      <p:sp>
        <p:nvSpPr>
          <p:cNvPr name="TextBox 9" id="9"/>
          <p:cNvSpPr txBox="true"/>
          <p:nvPr/>
        </p:nvSpPr>
        <p:spPr>
          <a:xfrm rot="0">
            <a:off x="6973625" y="5712679"/>
            <a:ext cx="4569687" cy="2457033"/>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Empresas, em geral, oferecem suporte e costumam realizar backups frequentes dos dados.</a:t>
            </a:r>
          </a:p>
        </p:txBody>
      </p:sp>
      <p:sp>
        <p:nvSpPr>
          <p:cNvPr name="TextBox 10" id="10"/>
          <p:cNvSpPr txBox="true"/>
          <p:nvPr/>
        </p:nvSpPr>
        <p:spPr>
          <a:xfrm rot="0">
            <a:off x="1028700" y="5703154"/>
            <a:ext cx="4580332" cy="1478157"/>
          </a:xfrm>
          <a:prstGeom prst="rect">
            <a:avLst/>
          </a:prstGeom>
        </p:spPr>
        <p:txBody>
          <a:bodyPr anchor="t" rtlCol="false" tIns="0" lIns="0" bIns="0" rIns="0">
            <a:spAutoFit/>
          </a:bodyPr>
          <a:lstStyle/>
          <a:p>
            <a:pPr algn="l">
              <a:lnSpc>
                <a:spcPts val="3919"/>
              </a:lnSpc>
            </a:pPr>
            <a:r>
              <a:rPr lang="en-US" sz="2799">
                <a:solidFill>
                  <a:srgbClr val="000000"/>
                </a:solidFill>
                <a:latin typeface="Open Sauce Bold"/>
              </a:rPr>
              <a:t>São cóp</a:t>
            </a:r>
            <a:r>
              <a:rPr lang="en-US" sz="2799">
                <a:solidFill>
                  <a:srgbClr val="000000"/>
                </a:solidFill>
                <a:latin typeface="Open Sauce Bold"/>
              </a:rPr>
              <a:t>ias de segurança do sistema de arquivos.</a:t>
            </a:r>
          </a:p>
          <a:p>
            <a:pPr algn="l">
              <a:lnSpc>
                <a:spcPts val="3920"/>
              </a:lnSpc>
            </a:pPr>
          </a:p>
        </p:txBody>
      </p:sp>
      <p:sp>
        <p:nvSpPr>
          <p:cNvPr name="TextBox 11" id="11"/>
          <p:cNvSpPr txBox="true"/>
          <p:nvPr/>
        </p:nvSpPr>
        <p:spPr>
          <a:xfrm rot="0">
            <a:off x="17141612" y="9182100"/>
            <a:ext cx="551602"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40</a:t>
            </a:r>
          </a:p>
        </p:txBody>
      </p:sp>
    </p:spTree>
  </p:cSld>
  <p:clrMapOvr>
    <a:masterClrMapping/>
  </p:clrMapOvr>
</p:sld>
</file>

<file path=ppt/slides/slide4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604259"/>
            <a:ext cx="11697538" cy="1448176"/>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CONSISTÊNCIA DE SISTEMA DE ARQUIVOS</a:t>
            </a:r>
          </a:p>
          <a:p>
            <a:pPr algn="l">
              <a:lnSpc>
                <a:spcPts val="5811"/>
              </a:lnSpc>
            </a:pPr>
          </a:p>
        </p:txBody>
      </p:sp>
      <p:sp>
        <p:nvSpPr>
          <p:cNvPr name="TextBox 3" id="3"/>
          <p:cNvSpPr txBox="true"/>
          <p:nvPr/>
        </p:nvSpPr>
        <p:spPr>
          <a:xfrm rot="0">
            <a:off x="1028700"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4" id="4"/>
          <p:cNvSpPr txBox="true"/>
          <p:nvPr/>
        </p:nvSpPr>
        <p:spPr>
          <a:xfrm rot="0">
            <a:off x="2010142" y="3375355"/>
            <a:ext cx="14068383" cy="15805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A maioria dos s</a:t>
            </a:r>
            <a:r>
              <a:rPr lang="en-US" sz="3024">
                <a:solidFill>
                  <a:srgbClr val="000000"/>
                </a:solidFill>
                <a:latin typeface="Open Sauce"/>
              </a:rPr>
              <a:t>istemas operacionais apresenta um programa que confere a consistência de arquivos.</a:t>
            </a:r>
          </a:p>
          <a:p>
            <a:pPr algn="l" marL="653097" indent="-326548" lvl="1">
              <a:lnSpc>
                <a:spcPts val="4234"/>
              </a:lnSpc>
              <a:buFont typeface="Arial"/>
              <a:buChar char="•"/>
            </a:pPr>
            <a:r>
              <a:rPr lang="en-US" sz="3024">
                <a:solidFill>
                  <a:srgbClr val="000000"/>
                </a:solidFill>
                <a:latin typeface="Open Sauce"/>
              </a:rPr>
              <a:t>Ex: Windows apresenta o sfc e o UNIX tem o fsck.</a:t>
            </a:r>
          </a:p>
        </p:txBody>
      </p:sp>
      <p:sp>
        <p:nvSpPr>
          <p:cNvPr name="TextBox 5" id="5"/>
          <p:cNvSpPr txBox="true"/>
          <p:nvPr/>
        </p:nvSpPr>
        <p:spPr>
          <a:xfrm rot="0">
            <a:off x="1028700" y="5884276"/>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6" id="6"/>
          <p:cNvSpPr txBox="true"/>
          <p:nvPr/>
        </p:nvSpPr>
        <p:spPr>
          <a:xfrm rot="0">
            <a:off x="2010142" y="5874751"/>
            <a:ext cx="13413977" cy="1051067"/>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Existem dois tipos de verificação de consistência: de blocos e de arquivos.</a:t>
            </a:r>
          </a:p>
        </p:txBody>
      </p:sp>
      <p:sp>
        <p:nvSpPr>
          <p:cNvPr name="TextBox 7" id="7"/>
          <p:cNvSpPr txBox="true"/>
          <p:nvPr/>
        </p:nvSpPr>
        <p:spPr>
          <a:xfrm rot="0">
            <a:off x="17187466" y="9182100"/>
            <a:ext cx="45989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41</a:t>
            </a:r>
          </a:p>
        </p:txBody>
      </p:sp>
    </p:spTree>
  </p:cSld>
  <p:clrMapOvr>
    <a:masterClrMapping/>
  </p:clrMapOvr>
</p:sld>
</file>

<file path=ppt/slides/slide42.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782730"/>
            <a:ext cx="11697538"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CONSISTÊNCIA DE BLOCOS</a:t>
            </a:r>
          </a:p>
        </p:txBody>
      </p:sp>
      <p:sp>
        <p:nvSpPr>
          <p:cNvPr name="TextBox 3" id="3"/>
          <p:cNvSpPr txBox="true"/>
          <p:nvPr/>
        </p:nvSpPr>
        <p:spPr>
          <a:xfrm rot="0">
            <a:off x="1028700"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4" id="4"/>
          <p:cNvSpPr txBox="true"/>
          <p:nvPr/>
        </p:nvSpPr>
        <p:spPr>
          <a:xfrm rot="0">
            <a:off x="1960178" y="3375355"/>
            <a:ext cx="7182809" cy="26473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Programa constrói duas tabelas: uma monitora quantas vezes o bloco está presente em um arquivo e outra quantas vezes o bloco aparece na lista de livres;</a:t>
            </a:r>
          </a:p>
        </p:txBody>
      </p:sp>
      <p:sp>
        <p:nvSpPr>
          <p:cNvPr name="TextBox 5" id="5"/>
          <p:cNvSpPr txBox="true"/>
          <p:nvPr/>
        </p:nvSpPr>
        <p:spPr>
          <a:xfrm rot="0">
            <a:off x="9361676"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6" id="6"/>
          <p:cNvSpPr txBox="true"/>
          <p:nvPr/>
        </p:nvSpPr>
        <p:spPr>
          <a:xfrm rot="0">
            <a:off x="10234604" y="3375355"/>
            <a:ext cx="7182809" cy="1586464"/>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Se o sistema for consistente, cada bloco terá 1 na primeira ou na segunda tabela.</a:t>
            </a:r>
          </a:p>
        </p:txBody>
      </p:sp>
      <p:sp>
        <p:nvSpPr>
          <p:cNvPr name="TextBox 7" id="7"/>
          <p:cNvSpPr txBox="true"/>
          <p:nvPr/>
        </p:nvSpPr>
        <p:spPr>
          <a:xfrm rot="0">
            <a:off x="17146168" y="9182100"/>
            <a:ext cx="54248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84006" y="6631898"/>
            <a:ext cx="14490550" cy="3391087"/>
          </a:xfrm>
          <a:custGeom>
            <a:avLst/>
            <a:gdLst/>
            <a:ahLst/>
            <a:cxnLst/>
            <a:rect r="r" b="b" t="t" l="l"/>
            <a:pathLst>
              <a:path h="3391087" w="14490550">
                <a:moveTo>
                  <a:pt x="0" y="0"/>
                </a:moveTo>
                <a:lnTo>
                  <a:pt x="14490550" y="0"/>
                </a:lnTo>
                <a:lnTo>
                  <a:pt x="14490550" y="3391087"/>
                </a:lnTo>
                <a:lnTo>
                  <a:pt x="0" y="3391087"/>
                </a:lnTo>
                <a:lnTo>
                  <a:pt x="0" y="0"/>
                </a:lnTo>
                <a:close/>
              </a:path>
            </a:pathLst>
          </a:custGeom>
          <a:blipFill>
            <a:blip r:embed="rId2"/>
            <a:stretch>
              <a:fillRect l="0" t="0" r="0" b="0"/>
            </a:stretch>
          </a:blipFill>
        </p:spPr>
      </p:sp>
      <p:sp>
        <p:nvSpPr>
          <p:cNvPr name="Freeform 3" id="3"/>
          <p:cNvSpPr/>
          <p:nvPr/>
        </p:nvSpPr>
        <p:spPr>
          <a:xfrm flipH="false" flipV="false" rot="0">
            <a:off x="1284006" y="3086960"/>
            <a:ext cx="14490550" cy="3068414"/>
          </a:xfrm>
          <a:custGeom>
            <a:avLst/>
            <a:gdLst/>
            <a:ahLst/>
            <a:cxnLst/>
            <a:rect r="r" b="b" t="t" l="l"/>
            <a:pathLst>
              <a:path h="3068414" w="14490550">
                <a:moveTo>
                  <a:pt x="0" y="0"/>
                </a:moveTo>
                <a:lnTo>
                  <a:pt x="14490550" y="0"/>
                </a:lnTo>
                <a:lnTo>
                  <a:pt x="14490550" y="3068414"/>
                </a:lnTo>
                <a:lnTo>
                  <a:pt x="0" y="3068414"/>
                </a:lnTo>
                <a:lnTo>
                  <a:pt x="0" y="0"/>
                </a:lnTo>
                <a:close/>
              </a:path>
            </a:pathLst>
          </a:custGeom>
          <a:blipFill>
            <a:blip r:embed="rId3"/>
            <a:stretch>
              <a:fillRect l="0" t="0" r="0" b="0"/>
            </a:stretch>
          </a:blipFill>
        </p:spPr>
      </p:sp>
      <p:sp>
        <p:nvSpPr>
          <p:cNvPr name="TextBox 4" id="4"/>
          <p:cNvSpPr txBox="true"/>
          <p:nvPr/>
        </p:nvSpPr>
        <p:spPr>
          <a:xfrm rot="0">
            <a:off x="1028700" y="1621334"/>
            <a:ext cx="11697538"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CONSISTÊNCIA DE BLOCOS</a:t>
            </a:r>
          </a:p>
        </p:txBody>
      </p:sp>
      <p:sp>
        <p:nvSpPr>
          <p:cNvPr name="TextBox 5" id="5"/>
          <p:cNvSpPr txBox="true"/>
          <p:nvPr/>
        </p:nvSpPr>
        <p:spPr>
          <a:xfrm rot="0">
            <a:off x="17143260" y="9182100"/>
            <a:ext cx="54830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43</a:t>
            </a:r>
          </a:p>
        </p:txBody>
      </p:sp>
    </p:spTree>
  </p:cSld>
  <p:clrMapOvr>
    <a:masterClrMapping/>
  </p:clrMapOvr>
</p:sld>
</file>

<file path=ppt/slides/slide4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604259"/>
            <a:ext cx="11697538" cy="1448176"/>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CONSISTÊNCIA DE ARQUIVOS</a:t>
            </a:r>
          </a:p>
          <a:p>
            <a:pPr algn="l">
              <a:lnSpc>
                <a:spcPts val="5811"/>
              </a:lnSpc>
            </a:pPr>
          </a:p>
        </p:txBody>
      </p:sp>
      <p:sp>
        <p:nvSpPr>
          <p:cNvPr name="TextBox 3" id="3"/>
          <p:cNvSpPr txBox="true"/>
          <p:nvPr/>
        </p:nvSpPr>
        <p:spPr>
          <a:xfrm rot="0">
            <a:off x="1028700"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4" id="4"/>
          <p:cNvSpPr txBox="true"/>
          <p:nvPr/>
        </p:nvSpPr>
        <p:spPr>
          <a:xfrm rot="0">
            <a:off x="1682939" y="2817508"/>
            <a:ext cx="14068383" cy="15805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 </a:t>
            </a:r>
          </a:p>
          <a:p>
            <a:pPr algn="l">
              <a:lnSpc>
                <a:spcPts val="4234"/>
              </a:lnSpc>
            </a:pPr>
            <a:r>
              <a:rPr lang="en-US" sz="3024">
                <a:solidFill>
                  <a:srgbClr val="000000"/>
                </a:solidFill>
                <a:latin typeface="Open Sauce"/>
              </a:rPr>
              <a:t>O verif</a:t>
            </a:r>
            <a:r>
              <a:rPr lang="en-US" sz="3024">
                <a:solidFill>
                  <a:srgbClr val="000000"/>
                </a:solidFill>
                <a:latin typeface="Open Sauce"/>
              </a:rPr>
              <a:t>icador confere o sistema de diretórios;</a:t>
            </a:r>
          </a:p>
          <a:p>
            <a:pPr algn="l">
              <a:lnSpc>
                <a:spcPts val="4234"/>
              </a:lnSpc>
            </a:pPr>
          </a:p>
        </p:txBody>
      </p:sp>
      <p:sp>
        <p:nvSpPr>
          <p:cNvPr name="TextBox 5" id="5"/>
          <p:cNvSpPr txBox="true"/>
          <p:nvPr/>
        </p:nvSpPr>
        <p:spPr>
          <a:xfrm rot="0">
            <a:off x="1028700" y="5536095"/>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6" id="6"/>
          <p:cNvSpPr txBox="true"/>
          <p:nvPr/>
        </p:nvSpPr>
        <p:spPr>
          <a:xfrm rot="0">
            <a:off x="1682939" y="5526570"/>
            <a:ext cx="13413977" cy="1051067"/>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Para cada i-node em cada diretório, o verificador incrementa um contador</a:t>
            </a:r>
          </a:p>
        </p:txBody>
      </p:sp>
      <p:sp>
        <p:nvSpPr>
          <p:cNvPr name="TextBox 7" id="7"/>
          <p:cNvSpPr txBox="true"/>
          <p:nvPr/>
        </p:nvSpPr>
        <p:spPr>
          <a:xfrm rot="0">
            <a:off x="1028700" y="768731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8" id="8"/>
          <p:cNvSpPr txBox="true"/>
          <p:nvPr/>
        </p:nvSpPr>
        <p:spPr>
          <a:xfrm rot="0">
            <a:off x="1682939" y="7057072"/>
            <a:ext cx="14068383" cy="21139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 </a:t>
            </a:r>
          </a:p>
          <a:p>
            <a:pPr algn="l">
              <a:lnSpc>
                <a:spcPts val="4234"/>
              </a:lnSpc>
            </a:pPr>
            <a:r>
              <a:rPr lang="en-US" sz="3024">
                <a:solidFill>
                  <a:srgbClr val="000000"/>
                </a:solidFill>
                <a:latin typeface="Open Sauce"/>
              </a:rPr>
              <a:t>Depois,</a:t>
            </a:r>
            <a:r>
              <a:rPr lang="en-US" sz="3024">
                <a:solidFill>
                  <a:srgbClr val="000000"/>
                </a:solidFill>
                <a:latin typeface="Open Sauce"/>
              </a:rPr>
              <a:t> ele compara uma list</a:t>
            </a:r>
            <a:r>
              <a:rPr lang="en-US" sz="3024">
                <a:solidFill>
                  <a:srgbClr val="000000"/>
                </a:solidFill>
                <a:latin typeface="Open Sauce"/>
              </a:rPr>
              <a:t>a que mostra quantos diretórios tem cada arquivo com as contagens de ligações armazenadas nos i-nodes;</a:t>
            </a:r>
          </a:p>
          <a:p>
            <a:pPr algn="l">
              <a:lnSpc>
                <a:spcPts val="4234"/>
              </a:lnSpc>
            </a:pPr>
          </a:p>
        </p:txBody>
      </p:sp>
      <p:sp>
        <p:nvSpPr>
          <p:cNvPr name="TextBox 9" id="9"/>
          <p:cNvSpPr txBox="true"/>
          <p:nvPr/>
        </p:nvSpPr>
        <p:spPr>
          <a:xfrm rot="0">
            <a:off x="17146362" y="9182100"/>
            <a:ext cx="542102"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44</a:t>
            </a:r>
          </a:p>
        </p:txBody>
      </p:sp>
    </p:spTree>
  </p:cSld>
  <p:clrMapOvr>
    <a:masterClrMapping/>
  </p:clrMapOvr>
</p:sld>
</file>

<file path=ppt/slides/slide45.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971232"/>
            <a:ext cx="11697538"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DESEMPENHO</a:t>
            </a:r>
          </a:p>
        </p:txBody>
      </p:sp>
      <p:sp>
        <p:nvSpPr>
          <p:cNvPr name="TextBox 3" id="3"/>
          <p:cNvSpPr txBox="true"/>
          <p:nvPr/>
        </p:nvSpPr>
        <p:spPr>
          <a:xfrm rot="0">
            <a:off x="1028700" y="338488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4" id="4"/>
          <p:cNvSpPr txBox="true"/>
          <p:nvPr/>
        </p:nvSpPr>
        <p:spPr>
          <a:xfrm rot="0">
            <a:off x="1682939" y="2817508"/>
            <a:ext cx="14068383" cy="15805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 </a:t>
            </a:r>
          </a:p>
          <a:p>
            <a:pPr algn="l">
              <a:lnSpc>
                <a:spcPts val="4234"/>
              </a:lnSpc>
            </a:pPr>
            <a:r>
              <a:rPr lang="en-US" sz="3024">
                <a:solidFill>
                  <a:srgbClr val="000000"/>
                </a:solidFill>
                <a:latin typeface="Open Sauce"/>
              </a:rPr>
              <a:t>Em geral, o tempo para ler um bloco no disco é, no mínimo, 4 vezes mais lento do que ler uma palavra na memória.</a:t>
            </a:r>
          </a:p>
        </p:txBody>
      </p:sp>
      <p:sp>
        <p:nvSpPr>
          <p:cNvPr name="TextBox 5" id="5"/>
          <p:cNvSpPr txBox="true"/>
          <p:nvPr/>
        </p:nvSpPr>
        <p:spPr>
          <a:xfrm rot="0">
            <a:off x="1028700" y="5521895"/>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6" id="6"/>
          <p:cNvSpPr txBox="true"/>
          <p:nvPr/>
        </p:nvSpPr>
        <p:spPr>
          <a:xfrm rot="0">
            <a:off x="1682939" y="5512370"/>
            <a:ext cx="13413977" cy="1051067"/>
          </a:xfrm>
          <a:prstGeom prst="rect">
            <a:avLst/>
          </a:prstGeom>
        </p:spPr>
        <p:txBody>
          <a:bodyPr anchor="t" rtlCol="false" tIns="0" lIns="0" bIns="0" rIns="0">
            <a:spAutoFit/>
          </a:bodyPr>
          <a:lstStyle/>
          <a:p>
            <a:pPr algn="l">
              <a:lnSpc>
                <a:spcPts val="4237"/>
              </a:lnSpc>
            </a:pPr>
            <a:r>
              <a:rPr lang="en-US" sz="3026">
                <a:solidFill>
                  <a:srgbClr val="000000"/>
                </a:solidFill>
                <a:latin typeface="Open Sauce"/>
              </a:rPr>
              <a:t>Devido a essa diferença de tempo, muitos sistemas de arquivos foram projetados com otimizações para melhorar o desempenho.</a:t>
            </a:r>
          </a:p>
        </p:txBody>
      </p:sp>
      <p:sp>
        <p:nvSpPr>
          <p:cNvPr name="TextBox 7" id="7"/>
          <p:cNvSpPr txBox="true"/>
          <p:nvPr/>
        </p:nvSpPr>
        <p:spPr>
          <a:xfrm rot="0">
            <a:off x="1028700" y="7687310"/>
            <a:ext cx="654239" cy="45529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8" id="8"/>
          <p:cNvSpPr txBox="true"/>
          <p:nvPr/>
        </p:nvSpPr>
        <p:spPr>
          <a:xfrm rot="0">
            <a:off x="1682939" y="7144385"/>
            <a:ext cx="14068383" cy="2113915"/>
          </a:xfrm>
          <a:prstGeom prst="rect">
            <a:avLst/>
          </a:prstGeom>
        </p:spPr>
        <p:txBody>
          <a:bodyPr anchor="t" rtlCol="false" tIns="0" lIns="0" bIns="0" rIns="0">
            <a:spAutoFit/>
          </a:bodyPr>
          <a:lstStyle/>
          <a:p>
            <a:pPr algn="l">
              <a:lnSpc>
                <a:spcPts val="4234"/>
              </a:lnSpc>
            </a:pPr>
            <a:r>
              <a:rPr lang="en-US" sz="3024">
                <a:solidFill>
                  <a:srgbClr val="000000"/>
                </a:solidFill>
                <a:latin typeface="Open Sauce"/>
              </a:rPr>
              <a:t> </a:t>
            </a:r>
          </a:p>
          <a:p>
            <a:pPr algn="l">
              <a:lnSpc>
                <a:spcPts val="4234"/>
              </a:lnSpc>
            </a:pPr>
            <a:r>
              <a:rPr lang="en-US" sz="3024">
                <a:solidFill>
                  <a:srgbClr val="000000"/>
                </a:solidFill>
                <a:latin typeface="Open Sauce"/>
              </a:rPr>
              <a:t>As principais</a:t>
            </a:r>
            <a:r>
              <a:rPr lang="en-US" sz="3024">
                <a:solidFill>
                  <a:srgbClr val="000000"/>
                </a:solidFill>
                <a:latin typeface="Open Sauce"/>
              </a:rPr>
              <a:t> delas são: cache de blocos,</a:t>
            </a:r>
            <a:r>
              <a:rPr lang="en-US" sz="3024">
                <a:solidFill>
                  <a:srgbClr val="000000"/>
                </a:solidFill>
                <a:latin typeface="Open Sauce"/>
              </a:rPr>
              <a:t> leitura antecipada de blocos e redução do movimento do braço do disco.</a:t>
            </a:r>
          </a:p>
          <a:p>
            <a:pPr algn="l">
              <a:lnSpc>
                <a:spcPts val="4234"/>
              </a:lnSpc>
            </a:pPr>
          </a:p>
        </p:txBody>
      </p:sp>
      <p:sp>
        <p:nvSpPr>
          <p:cNvPr name="TextBox 9" id="9"/>
          <p:cNvSpPr txBox="true"/>
          <p:nvPr/>
        </p:nvSpPr>
        <p:spPr>
          <a:xfrm rot="0">
            <a:off x="17144520" y="9182100"/>
            <a:ext cx="54578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767" t="0" r="-767" b="0"/>
            </a:stretch>
          </a:blipFill>
        </p:spPr>
      </p:sp>
      <p:sp>
        <p:nvSpPr>
          <p:cNvPr name="TextBox 3" id="3"/>
          <p:cNvSpPr txBox="true"/>
          <p:nvPr/>
        </p:nvSpPr>
        <p:spPr>
          <a:xfrm rot="0">
            <a:off x="5676435" y="4404628"/>
            <a:ext cx="6935129" cy="1477744"/>
          </a:xfrm>
          <a:prstGeom prst="rect">
            <a:avLst/>
          </a:prstGeom>
        </p:spPr>
        <p:txBody>
          <a:bodyPr anchor="t" rtlCol="false" tIns="0" lIns="0" bIns="0" rIns="0">
            <a:spAutoFit/>
          </a:bodyPr>
          <a:lstStyle/>
          <a:p>
            <a:pPr algn="l">
              <a:lnSpc>
                <a:spcPts val="11710"/>
              </a:lnSpc>
            </a:pPr>
            <a:r>
              <a:rPr lang="en-US" sz="9758">
                <a:solidFill>
                  <a:srgbClr val="FF8E4F"/>
                </a:solidFill>
                <a:latin typeface="Open Sauce Heavy"/>
              </a:rPr>
              <a:t>Segurança</a:t>
            </a:r>
          </a:p>
        </p:txBody>
      </p:sp>
      <p:sp>
        <p:nvSpPr>
          <p:cNvPr name="TextBox 4" id="4"/>
          <p:cNvSpPr txBox="true"/>
          <p:nvPr/>
        </p:nvSpPr>
        <p:spPr>
          <a:xfrm rot="0">
            <a:off x="17143260" y="9182100"/>
            <a:ext cx="54830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909544"/>
            <a:ext cx="7115148" cy="1943100"/>
          </a:xfrm>
          <a:prstGeom prst="rect">
            <a:avLst/>
          </a:prstGeom>
        </p:spPr>
        <p:txBody>
          <a:bodyPr anchor="t" rtlCol="false" tIns="0" lIns="0" bIns="0" rIns="0">
            <a:spAutoFit/>
          </a:bodyPr>
          <a:lstStyle/>
          <a:p>
            <a:pPr algn="l">
              <a:lnSpc>
                <a:spcPts val="7680"/>
              </a:lnSpc>
            </a:pPr>
            <a:r>
              <a:rPr lang="en-US" sz="6400">
                <a:solidFill>
                  <a:srgbClr val="828282">
                    <a:alpha val="49804"/>
                  </a:srgbClr>
                </a:solidFill>
                <a:latin typeface="Open Sauce Heavy"/>
              </a:rPr>
              <a:t>Segurança de Dados</a:t>
            </a:r>
          </a:p>
        </p:txBody>
      </p:sp>
      <p:grpSp>
        <p:nvGrpSpPr>
          <p:cNvPr name="Group 3" id="3"/>
          <p:cNvGrpSpPr/>
          <p:nvPr/>
        </p:nvGrpSpPr>
        <p:grpSpPr>
          <a:xfrm rot="0">
            <a:off x="9144000" y="1028700"/>
            <a:ext cx="8115300" cy="3663543"/>
            <a:chOff x="0" y="0"/>
            <a:chExt cx="10820400" cy="4884724"/>
          </a:xfrm>
        </p:grpSpPr>
        <p:sp>
          <p:nvSpPr>
            <p:cNvPr name="TextBox 4" id="4"/>
            <p:cNvSpPr txBox="true"/>
            <p:nvPr/>
          </p:nvSpPr>
          <p:spPr>
            <a:xfrm rot="0">
              <a:off x="0" y="-66675"/>
              <a:ext cx="10820400" cy="751628"/>
            </a:xfrm>
            <a:prstGeom prst="rect">
              <a:avLst/>
            </a:prstGeom>
          </p:spPr>
          <p:txBody>
            <a:bodyPr anchor="t" rtlCol="false" tIns="0" lIns="0" bIns="0" rIns="0">
              <a:spAutoFit/>
            </a:bodyPr>
            <a:lstStyle/>
            <a:p>
              <a:pPr algn="l">
                <a:lnSpc>
                  <a:spcPts val="4759"/>
                </a:lnSpc>
              </a:pPr>
              <a:r>
                <a:rPr lang="en-US" sz="3400">
                  <a:solidFill>
                    <a:srgbClr val="FF8E4F"/>
                  </a:solidFill>
                  <a:latin typeface="Open Sauce Bold"/>
                </a:rPr>
                <a:t>O que é?</a:t>
              </a:r>
            </a:p>
          </p:txBody>
        </p:sp>
        <p:sp>
          <p:nvSpPr>
            <p:cNvPr name="TextBox 5" id="5"/>
            <p:cNvSpPr txBox="true"/>
            <p:nvPr/>
          </p:nvSpPr>
          <p:spPr>
            <a:xfrm rot="0">
              <a:off x="0" y="1140129"/>
              <a:ext cx="10820400" cy="3599815"/>
            </a:xfrm>
            <a:prstGeom prst="rect">
              <a:avLst/>
            </a:prstGeom>
          </p:spPr>
          <p:txBody>
            <a:bodyPr anchor="t" rtlCol="false" tIns="0" lIns="0" bIns="0" rIns="0">
              <a:spAutoFit/>
            </a:bodyPr>
            <a:lstStyle/>
            <a:p>
              <a:pPr algn="l">
                <a:lnSpc>
                  <a:spcPts val="3674"/>
                </a:lnSpc>
              </a:pPr>
              <a:r>
                <a:rPr lang="en-US" sz="2449">
                  <a:solidFill>
                    <a:srgbClr val="000000"/>
                  </a:solidFill>
                  <a:latin typeface="Open Sauce"/>
                </a:rPr>
                <a:t>A segurança de dados é fundamental para proteger informações confidenciais e garantir a integridade e disponibilidade dos sistemas. Essa abordagem abrange diversos aspectos, desde a prevenção contra malware até a conformidade regulatória</a:t>
              </a:r>
            </a:p>
            <a:p>
              <a:pPr algn="l">
                <a:lnSpc>
                  <a:spcPts val="3674"/>
                </a:lnSpc>
              </a:pPr>
            </a:p>
          </p:txBody>
        </p:sp>
      </p:grpSp>
      <p:sp>
        <p:nvSpPr>
          <p:cNvPr name="Freeform 6" id="6"/>
          <p:cNvSpPr/>
          <p:nvPr/>
        </p:nvSpPr>
        <p:spPr>
          <a:xfrm flipH="false" flipV="false" rot="0">
            <a:off x="0" y="7089796"/>
            <a:ext cx="18288000" cy="3197204"/>
          </a:xfrm>
          <a:custGeom>
            <a:avLst/>
            <a:gdLst/>
            <a:ahLst/>
            <a:cxnLst/>
            <a:rect r="r" b="b" t="t" l="l"/>
            <a:pathLst>
              <a:path h="3197204" w="18288000">
                <a:moveTo>
                  <a:pt x="0" y="0"/>
                </a:moveTo>
                <a:lnTo>
                  <a:pt x="18288000" y="0"/>
                </a:lnTo>
                <a:lnTo>
                  <a:pt x="18288000" y="3197204"/>
                </a:lnTo>
                <a:lnTo>
                  <a:pt x="0" y="3197204"/>
                </a:lnTo>
                <a:lnTo>
                  <a:pt x="0" y="0"/>
                </a:lnTo>
                <a:close/>
              </a:path>
            </a:pathLst>
          </a:custGeom>
          <a:blipFill>
            <a:blip r:embed="rId2">
              <a:alphaModFix amt="69000"/>
            </a:blip>
            <a:stretch>
              <a:fillRect l="0" t="-140666" r="0" b="-140666"/>
            </a:stretch>
          </a:blipFill>
        </p:spPr>
      </p:sp>
      <p:sp>
        <p:nvSpPr>
          <p:cNvPr name="TextBox 7" id="7"/>
          <p:cNvSpPr txBox="true"/>
          <p:nvPr/>
        </p:nvSpPr>
        <p:spPr>
          <a:xfrm rot="0">
            <a:off x="17157898" y="9182100"/>
            <a:ext cx="519029"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1509142">
            <a:off x="5383390" y="5038457"/>
            <a:ext cx="6883125" cy="5162344"/>
          </a:xfrm>
          <a:custGeom>
            <a:avLst/>
            <a:gdLst/>
            <a:ahLst/>
            <a:cxnLst/>
            <a:rect r="r" b="b" t="t" l="l"/>
            <a:pathLst>
              <a:path h="5162344" w="6883125">
                <a:moveTo>
                  <a:pt x="0" y="0"/>
                </a:moveTo>
                <a:lnTo>
                  <a:pt x="6883125" y="0"/>
                </a:lnTo>
                <a:lnTo>
                  <a:pt x="6883125" y="5162344"/>
                </a:lnTo>
                <a:lnTo>
                  <a:pt x="0" y="5162344"/>
                </a:lnTo>
                <a:lnTo>
                  <a:pt x="0" y="0"/>
                </a:lnTo>
                <a:close/>
              </a:path>
            </a:pathLst>
          </a:custGeom>
          <a:blipFill>
            <a:blip r:embed="rId2"/>
            <a:stretch>
              <a:fillRect l="0" t="0" r="0" b="0"/>
            </a:stretch>
          </a:blipFill>
        </p:spPr>
      </p:sp>
      <p:sp>
        <p:nvSpPr>
          <p:cNvPr name="TextBox 3" id="3"/>
          <p:cNvSpPr txBox="true"/>
          <p:nvPr/>
        </p:nvSpPr>
        <p:spPr>
          <a:xfrm rot="0">
            <a:off x="1028700" y="904875"/>
            <a:ext cx="16230600" cy="1094740"/>
          </a:xfrm>
          <a:prstGeom prst="rect">
            <a:avLst/>
          </a:prstGeom>
        </p:spPr>
        <p:txBody>
          <a:bodyPr anchor="t" rtlCol="false" tIns="0" lIns="0" bIns="0" rIns="0">
            <a:spAutoFit/>
          </a:bodyPr>
          <a:lstStyle/>
          <a:p>
            <a:pPr algn="l">
              <a:lnSpc>
                <a:spcPts val="8959"/>
              </a:lnSpc>
            </a:pPr>
            <a:r>
              <a:rPr lang="en-US" sz="6399">
                <a:solidFill>
                  <a:srgbClr val="FF8E4F"/>
                </a:solidFill>
                <a:latin typeface="Open Sauce Bold"/>
              </a:rPr>
              <a:t>Confidencialidade</a:t>
            </a:r>
          </a:p>
        </p:txBody>
      </p:sp>
      <p:sp>
        <p:nvSpPr>
          <p:cNvPr name="TextBox 4" id="4"/>
          <p:cNvSpPr txBox="true"/>
          <p:nvPr/>
        </p:nvSpPr>
        <p:spPr>
          <a:xfrm rot="0">
            <a:off x="1028700" y="3104021"/>
            <a:ext cx="16230600" cy="1802130"/>
          </a:xfrm>
          <a:prstGeom prst="rect">
            <a:avLst/>
          </a:prstGeom>
        </p:spPr>
        <p:txBody>
          <a:bodyPr anchor="t" rtlCol="false" tIns="0" lIns="0" bIns="0" rIns="0">
            <a:spAutoFit/>
          </a:bodyPr>
          <a:lstStyle/>
          <a:p>
            <a:pPr algn="l">
              <a:lnSpc>
                <a:spcPts val="3674"/>
              </a:lnSpc>
            </a:pPr>
            <a:r>
              <a:rPr lang="en-US" sz="2449">
                <a:solidFill>
                  <a:srgbClr val="000000"/>
                </a:solidFill>
                <a:latin typeface="Open Sauce"/>
              </a:rPr>
              <a:t>A confidencialidade dos dados é crucial para evitar o acesso não autorizado a informações sensíveis. Isso envolve o uso de criptografia, controles de acesso e políticas rígidas de segurança para garantir que apenas pessoas autorizadas possam acessar os dados</a:t>
            </a:r>
          </a:p>
          <a:p>
            <a:pPr algn="l">
              <a:lnSpc>
                <a:spcPts val="3674"/>
              </a:lnSpc>
            </a:pPr>
          </a:p>
        </p:txBody>
      </p:sp>
      <p:sp>
        <p:nvSpPr>
          <p:cNvPr name="TextBox 5" id="5"/>
          <p:cNvSpPr txBox="true"/>
          <p:nvPr/>
        </p:nvSpPr>
        <p:spPr>
          <a:xfrm rot="0">
            <a:off x="17142000" y="9182100"/>
            <a:ext cx="550827"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43615" y="1271429"/>
            <a:ext cx="4815685" cy="7744142"/>
          </a:xfrm>
          <a:custGeom>
            <a:avLst/>
            <a:gdLst/>
            <a:ahLst/>
            <a:cxnLst/>
            <a:rect r="r" b="b" t="t" l="l"/>
            <a:pathLst>
              <a:path h="7744142" w="4815685">
                <a:moveTo>
                  <a:pt x="0" y="0"/>
                </a:moveTo>
                <a:lnTo>
                  <a:pt x="4815685" y="0"/>
                </a:lnTo>
                <a:lnTo>
                  <a:pt x="4815685" y="7744142"/>
                </a:lnTo>
                <a:lnTo>
                  <a:pt x="0" y="7744142"/>
                </a:lnTo>
                <a:lnTo>
                  <a:pt x="0" y="0"/>
                </a:lnTo>
                <a:close/>
              </a:path>
            </a:pathLst>
          </a:custGeom>
          <a:blipFill>
            <a:blip r:embed="rId2"/>
            <a:stretch>
              <a:fillRect l="0" t="0" r="0" b="0"/>
            </a:stretch>
          </a:blipFill>
        </p:spPr>
      </p:sp>
      <p:sp>
        <p:nvSpPr>
          <p:cNvPr name="TextBox 3" id="3"/>
          <p:cNvSpPr txBox="true"/>
          <p:nvPr/>
        </p:nvSpPr>
        <p:spPr>
          <a:xfrm rot="0">
            <a:off x="1028700" y="904875"/>
            <a:ext cx="16230600" cy="1094740"/>
          </a:xfrm>
          <a:prstGeom prst="rect">
            <a:avLst/>
          </a:prstGeom>
        </p:spPr>
        <p:txBody>
          <a:bodyPr anchor="t" rtlCol="false" tIns="0" lIns="0" bIns="0" rIns="0">
            <a:spAutoFit/>
          </a:bodyPr>
          <a:lstStyle/>
          <a:p>
            <a:pPr algn="l">
              <a:lnSpc>
                <a:spcPts val="8959"/>
              </a:lnSpc>
            </a:pPr>
            <a:r>
              <a:rPr lang="en-US" sz="6399">
                <a:solidFill>
                  <a:srgbClr val="FF8E4F"/>
                </a:solidFill>
                <a:latin typeface="Open Sauce Bold"/>
              </a:rPr>
              <a:t>Integridade dos dados</a:t>
            </a:r>
          </a:p>
        </p:txBody>
      </p:sp>
      <p:sp>
        <p:nvSpPr>
          <p:cNvPr name="TextBox 4" id="4"/>
          <p:cNvSpPr txBox="true"/>
          <p:nvPr/>
        </p:nvSpPr>
        <p:spPr>
          <a:xfrm rot="0">
            <a:off x="1028700" y="3129173"/>
            <a:ext cx="8986998" cy="3173730"/>
          </a:xfrm>
          <a:prstGeom prst="rect">
            <a:avLst/>
          </a:prstGeom>
        </p:spPr>
        <p:txBody>
          <a:bodyPr anchor="t" rtlCol="false" tIns="0" lIns="0" bIns="0" rIns="0">
            <a:spAutoFit/>
          </a:bodyPr>
          <a:lstStyle/>
          <a:p>
            <a:pPr algn="l">
              <a:lnSpc>
                <a:spcPts val="3674"/>
              </a:lnSpc>
            </a:pPr>
            <a:r>
              <a:rPr lang="en-US" sz="2449">
                <a:solidFill>
                  <a:srgbClr val="000000"/>
                </a:solidFill>
                <a:latin typeface="Open Sauce"/>
              </a:rPr>
              <a:t>A integridade dos dados é fundamental para assegurar que as informações permaneçam precisas, completas e confiáveis ao longo do tempo. Isso requer a implementação de mecanismos de backup, redundância e validação de dados para prevenir alterações não autorizadas.</a:t>
            </a:r>
          </a:p>
          <a:p>
            <a:pPr algn="l">
              <a:lnSpc>
                <a:spcPts val="3674"/>
              </a:lnSpc>
            </a:pPr>
          </a:p>
        </p:txBody>
      </p:sp>
      <p:sp>
        <p:nvSpPr>
          <p:cNvPr name="TextBox 5" id="5"/>
          <p:cNvSpPr txBox="true"/>
          <p:nvPr/>
        </p:nvSpPr>
        <p:spPr>
          <a:xfrm rot="0">
            <a:off x="17143260" y="9182100"/>
            <a:ext cx="54830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490049" y="3519047"/>
            <a:ext cx="7483935" cy="4977384"/>
            <a:chOff x="0" y="0"/>
            <a:chExt cx="6350000" cy="4223231"/>
          </a:xfrm>
        </p:grpSpPr>
        <p:sp>
          <p:nvSpPr>
            <p:cNvPr name="Freeform 3" id="3"/>
            <p:cNvSpPr/>
            <p:nvPr/>
          </p:nvSpPr>
          <p:spPr>
            <a:xfrm flipH="false" flipV="false" rot="0">
              <a:off x="0" y="0"/>
              <a:ext cx="6351270" cy="4223231"/>
            </a:xfrm>
            <a:custGeom>
              <a:avLst/>
              <a:gdLst/>
              <a:ahLst/>
              <a:cxnLst/>
              <a:rect r="r" b="b" t="t" l="l"/>
              <a:pathLst>
                <a:path h="4223231" w="6351270">
                  <a:moveTo>
                    <a:pt x="5985510" y="0"/>
                  </a:moveTo>
                  <a:lnTo>
                    <a:pt x="364490" y="0"/>
                  </a:lnTo>
                  <a:cubicBezTo>
                    <a:pt x="162560" y="0"/>
                    <a:pt x="0" y="108115"/>
                    <a:pt x="0" y="242413"/>
                  </a:cubicBezTo>
                  <a:lnTo>
                    <a:pt x="0" y="3981663"/>
                  </a:lnTo>
                  <a:cubicBezTo>
                    <a:pt x="0" y="4115117"/>
                    <a:pt x="162560" y="4223231"/>
                    <a:pt x="364490" y="4223231"/>
                  </a:cubicBezTo>
                  <a:lnTo>
                    <a:pt x="5986780" y="4223231"/>
                  </a:lnTo>
                  <a:cubicBezTo>
                    <a:pt x="6187440" y="4223231"/>
                    <a:pt x="6351270" y="4115117"/>
                    <a:pt x="6351270" y="3980817"/>
                  </a:cubicBezTo>
                  <a:lnTo>
                    <a:pt x="6351270" y="242413"/>
                  </a:lnTo>
                  <a:cubicBezTo>
                    <a:pt x="6350000" y="108115"/>
                    <a:pt x="6187440" y="0"/>
                    <a:pt x="5985510" y="0"/>
                  </a:cubicBezTo>
                  <a:close/>
                </a:path>
              </a:pathLst>
            </a:custGeom>
            <a:blipFill>
              <a:blip r:embed="rId2"/>
              <a:stretch>
                <a:fillRect l="0" t="-154" r="0" b="-154"/>
              </a:stretch>
            </a:blipFill>
          </p:spPr>
        </p:sp>
      </p:grpSp>
      <p:sp>
        <p:nvSpPr>
          <p:cNvPr name="TextBox 4" id="4"/>
          <p:cNvSpPr txBox="true"/>
          <p:nvPr/>
        </p:nvSpPr>
        <p:spPr>
          <a:xfrm rot="0">
            <a:off x="3761762" y="1773177"/>
            <a:ext cx="10764476"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QUAIS OS TIPOS DE ARQUIVOS?</a:t>
            </a:r>
          </a:p>
        </p:txBody>
      </p:sp>
      <p:sp>
        <p:nvSpPr>
          <p:cNvPr name="TextBox 5" id="5"/>
          <p:cNvSpPr txBox="true"/>
          <p:nvPr/>
        </p:nvSpPr>
        <p:spPr>
          <a:xfrm rot="0">
            <a:off x="650595" y="3702860"/>
            <a:ext cx="9605389" cy="935416"/>
          </a:xfrm>
          <a:prstGeom prst="rect">
            <a:avLst/>
          </a:prstGeom>
        </p:spPr>
        <p:txBody>
          <a:bodyPr anchor="t" rtlCol="false" tIns="0" lIns="0" bIns="0" rIns="0">
            <a:spAutoFit/>
          </a:bodyPr>
          <a:lstStyle/>
          <a:p>
            <a:pPr algn="l">
              <a:lnSpc>
                <a:spcPts val="2516"/>
              </a:lnSpc>
            </a:pPr>
            <a:r>
              <a:rPr lang="en-US" sz="1797">
                <a:solidFill>
                  <a:srgbClr val="FF8E4F"/>
                </a:solidFill>
                <a:latin typeface="Open Sauce Bold"/>
              </a:rPr>
              <a:t>Arquivos de Texto:</a:t>
            </a:r>
            <a:r>
              <a:rPr lang="en-US" sz="1797">
                <a:solidFill>
                  <a:srgbClr val="000000"/>
                </a:solidFill>
                <a:latin typeface="Open Sauce"/>
              </a:rPr>
              <a:t> São arquivos simples contendo palavras e letras, como documentos ou notas. Exemplo: "Carta.txt".</a:t>
            </a:r>
          </a:p>
          <a:p>
            <a:pPr algn="l">
              <a:lnSpc>
                <a:spcPts val="2516"/>
              </a:lnSpc>
            </a:pPr>
          </a:p>
        </p:txBody>
      </p:sp>
      <p:sp>
        <p:nvSpPr>
          <p:cNvPr name="TextBox 6" id="6"/>
          <p:cNvSpPr txBox="true"/>
          <p:nvPr/>
        </p:nvSpPr>
        <p:spPr>
          <a:xfrm rot="0">
            <a:off x="650595" y="4600175"/>
            <a:ext cx="9605389" cy="306766"/>
          </a:xfrm>
          <a:prstGeom prst="rect">
            <a:avLst/>
          </a:prstGeom>
        </p:spPr>
        <p:txBody>
          <a:bodyPr anchor="t" rtlCol="false" tIns="0" lIns="0" bIns="0" rIns="0">
            <a:spAutoFit/>
          </a:bodyPr>
          <a:lstStyle/>
          <a:p>
            <a:pPr algn="l">
              <a:lnSpc>
                <a:spcPts val="2516"/>
              </a:lnSpc>
            </a:pPr>
            <a:r>
              <a:rPr lang="en-US" sz="1797">
                <a:solidFill>
                  <a:srgbClr val="FF8E4F"/>
                </a:solidFill>
                <a:latin typeface="Open Sauce Bold"/>
              </a:rPr>
              <a:t>Arquivos de Imagem:</a:t>
            </a:r>
            <a:r>
              <a:rPr lang="en-US" sz="1797">
                <a:solidFill>
                  <a:srgbClr val="000000"/>
                </a:solidFill>
                <a:latin typeface="Open Sauce"/>
              </a:rPr>
              <a:t> Guardam fotografias ou ilustrações digitais. Exemplo: "Foto.jpg".</a:t>
            </a:r>
          </a:p>
        </p:txBody>
      </p:sp>
      <p:sp>
        <p:nvSpPr>
          <p:cNvPr name="TextBox 7" id="7"/>
          <p:cNvSpPr txBox="true"/>
          <p:nvPr/>
        </p:nvSpPr>
        <p:spPr>
          <a:xfrm rot="0">
            <a:off x="650595" y="5105400"/>
            <a:ext cx="9605389" cy="5021641"/>
          </a:xfrm>
          <a:prstGeom prst="rect">
            <a:avLst/>
          </a:prstGeom>
        </p:spPr>
        <p:txBody>
          <a:bodyPr anchor="t" rtlCol="false" tIns="0" lIns="0" bIns="0" rIns="0">
            <a:spAutoFit/>
          </a:bodyPr>
          <a:lstStyle/>
          <a:p>
            <a:pPr algn="l">
              <a:lnSpc>
                <a:spcPts val="2516"/>
              </a:lnSpc>
            </a:pPr>
            <a:r>
              <a:rPr lang="en-US" sz="1797">
                <a:solidFill>
                  <a:srgbClr val="FF8E4F"/>
                </a:solidFill>
                <a:latin typeface="Open Sauce Bold"/>
              </a:rPr>
              <a:t>Arquivos de Áudio:</a:t>
            </a:r>
            <a:r>
              <a:rPr lang="en-US" sz="1797">
                <a:solidFill>
                  <a:srgbClr val="000000"/>
                </a:solidFill>
                <a:latin typeface="Open Sauce"/>
              </a:rPr>
              <a:t> Armazenam músicas ou gravações de voz. Exemplo: "Música.mp3".</a:t>
            </a:r>
          </a:p>
          <a:p>
            <a:pPr algn="l">
              <a:lnSpc>
                <a:spcPts val="2516"/>
              </a:lnSpc>
            </a:pPr>
          </a:p>
          <a:p>
            <a:pPr algn="l">
              <a:lnSpc>
                <a:spcPts val="2516"/>
              </a:lnSpc>
            </a:pPr>
            <a:r>
              <a:rPr lang="en-US" sz="1797">
                <a:solidFill>
                  <a:srgbClr val="FF8E4F"/>
                </a:solidFill>
                <a:latin typeface="Open Sauce Bold"/>
              </a:rPr>
              <a:t>Arquivos de Vídeo:</a:t>
            </a:r>
            <a:r>
              <a:rPr lang="en-US" sz="1797">
                <a:solidFill>
                  <a:srgbClr val="FF8E4F"/>
                </a:solidFill>
                <a:latin typeface="Open Sauce"/>
              </a:rPr>
              <a:t> </a:t>
            </a:r>
            <a:r>
              <a:rPr lang="en-US" sz="1797">
                <a:solidFill>
                  <a:srgbClr val="000000"/>
                </a:solidFill>
                <a:latin typeface="Open Sauce"/>
              </a:rPr>
              <a:t>Contêm vídeos digitais, como filmes ou vídeos curtos. Exemplo: "Filme.mp4".</a:t>
            </a:r>
          </a:p>
          <a:p>
            <a:pPr algn="l">
              <a:lnSpc>
                <a:spcPts val="2516"/>
              </a:lnSpc>
            </a:pPr>
          </a:p>
          <a:p>
            <a:pPr algn="l">
              <a:lnSpc>
                <a:spcPts val="2516"/>
              </a:lnSpc>
            </a:pPr>
            <a:r>
              <a:rPr lang="en-US" sz="1797">
                <a:solidFill>
                  <a:srgbClr val="FF8E4F"/>
                </a:solidFill>
                <a:latin typeface="Open Sauce Bold"/>
              </a:rPr>
              <a:t>Arquivos Executáveis:</a:t>
            </a:r>
            <a:r>
              <a:rPr lang="en-US" sz="1797">
                <a:solidFill>
                  <a:srgbClr val="000000"/>
                </a:solidFill>
                <a:latin typeface="Open Sauce"/>
              </a:rPr>
              <a:t> São programas que o computador pode rodar. Exemplo: "Programa.exe".</a:t>
            </a:r>
          </a:p>
          <a:p>
            <a:pPr algn="l">
              <a:lnSpc>
                <a:spcPts val="2516"/>
              </a:lnSpc>
            </a:pPr>
          </a:p>
          <a:p>
            <a:pPr algn="l">
              <a:lnSpc>
                <a:spcPts val="2516"/>
              </a:lnSpc>
            </a:pPr>
            <a:r>
              <a:rPr lang="en-US" sz="1797">
                <a:solidFill>
                  <a:srgbClr val="FF8E4F"/>
                </a:solidFill>
                <a:latin typeface="Open Sauce Bold"/>
              </a:rPr>
              <a:t>Arquivos de Documentos:</a:t>
            </a:r>
            <a:r>
              <a:rPr lang="en-US" sz="1797">
                <a:solidFill>
                  <a:srgbClr val="000000"/>
                </a:solidFill>
                <a:latin typeface="Open Sauce Bold"/>
              </a:rPr>
              <a:t> </a:t>
            </a:r>
            <a:r>
              <a:rPr lang="en-US" sz="1797">
                <a:solidFill>
                  <a:srgbClr val="000000"/>
                </a:solidFill>
                <a:latin typeface="Open Sauce"/>
              </a:rPr>
              <a:t>Utilizados para criar textos, planilhas e apresentações. Exemplo: "Documento.docx".</a:t>
            </a:r>
          </a:p>
          <a:p>
            <a:pPr algn="l">
              <a:lnSpc>
                <a:spcPts val="2516"/>
              </a:lnSpc>
            </a:pPr>
          </a:p>
          <a:p>
            <a:pPr algn="l">
              <a:lnSpc>
                <a:spcPts val="2516"/>
              </a:lnSpc>
            </a:pPr>
            <a:r>
              <a:rPr lang="en-US" sz="1797">
                <a:solidFill>
                  <a:srgbClr val="FF8E4F"/>
                </a:solidFill>
                <a:latin typeface="Open Sauce Bold"/>
              </a:rPr>
              <a:t>Arquivos de Backup:</a:t>
            </a:r>
            <a:r>
              <a:rPr lang="en-US" sz="1797">
                <a:solidFill>
                  <a:srgbClr val="000000"/>
                </a:solidFill>
                <a:latin typeface="Open Sauce"/>
              </a:rPr>
              <a:t> São cópias de segurança dos dados importantes. Exemplo: "Backup.zip".</a:t>
            </a:r>
          </a:p>
          <a:p>
            <a:pPr algn="l">
              <a:lnSpc>
                <a:spcPts val="2516"/>
              </a:lnSpc>
            </a:pPr>
          </a:p>
          <a:p>
            <a:pPr algn="l">
              <a:lnSpc>
                <a:spcPts val="2516"/>
              </a:lnSpc>
            </a:pPr>
            <a:r>
              <a:rPr lang="en-US" sz="1797">
                <a:solidFill>
                  <a:srgbClr val="FF8E4F"/>
                </a:solidFill>
                <a:latin typeface="Open Sauce Bold"/>
              </a:rPr>
              <a:t>Arquivos de Configuração</a:t>
            </a:r>
            <a:r>
              <a:rPr lang="en-US" sz="1797">
                <a:solidFill>
                  <a:srgbClr val="000000"/>
                </a:solidFill>
                <a:latin typeface="Open Sauce Bold"/>
              </a:rPr>
              <a:t>:</a:t>
            </a:r>
            <a:r>
              <a:rPr lang="en-US" sz="1797">
                <a:solidFill>
                  <a:srgbClr val="000000"/>
                </a:solidFill>
                <a:latin typeface="Open Sauce"/>
              </a:rPr>
              <a:t> Guardam configurações de programas. Exemplo: "Configurações.ini”</a:t>
            </a:r>
          </a:p>
        </p:txBody>
      </p:sp>
      <p:sp>
        <p:nvSpPr>
          <p:cNvPr name="TextBox 8" id="8"/>
          <p:cNvSpPr txBox="true"/>
          <p:nvPr/>
        </p:nvSpPr>
        <p:spPr>
          <a:xfrm rot="0">
            <a:off x="17280046" y="9182100"/>
            <a:ext cx="27473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2443615" y="1271429"/>
            <a:ext cx="4815685" cy="7744142"/>
          </a:xfrm>
          <a:custGeom>
            <a:avLst/>
            <a:gdLst/>
            <a:ahLst/>
            <a:cxnLst/>
            <a:rect r="r" b="b" t="t" l="l"/>
            <a:pathLst>
              <a:path h="7744142" w="4815685">
                <a:moveTo>
                  <a:pt x="0" y="0"/>
                </a:moveTo>
                <a:lnTo>
                  <a:pt x="4815685" y="0"/>
                </a:lnTo>
                <a:lnTo>
                  <a:pt x="4815685" y="7744142"/>
                </a:lnTo>
                <a:lnTo>
                  <a:pt x="0" y="7744142"/>
                </a:lnTo>
                <a:lnTo>
                  <a:pt x="0" y="0"/>
                </a:lnTo>
                <a:close/>
              </a:path>
            </a:pathLst>
          </a:custGeom>
          <a:blipFill>
            <a:blip r:embed="rId2"/>
            <a:stretch>
              <a:fillRect l="0" t="0" r="0" b="0"/>
            </a:stretch>
          </a:blipFill>
        </p:spPr>
      </p:sp>
      <p:sp>
        <p:nvSpPr>
          <p:cNvPr name="TextBox 3" id="3"/>
          <p:cNvSpPr txBox="true"/>
          <p:nvPr/>
        </p:nvSpPr>
        <p:spPr>
          <a:xfrm rot="0">
            <a:off x="1028700" y="904875"/>
            <a:ext cx="10772747" cy="2228215"/>
          </a:xfrm>
          <a:prstGeom prst="rect">
            <a:avLst/>
          </a:prstGeom>
        </p:spPr>
        <p:txBody>
          <a:bodyPr anchor="t" rtlCol="false" tIns="0" lIns="0" bIns="0" rIns="0">
            <a:spAutoFit/>
          </a:bodyPr>
          <a:lstStyle/>
          <a:p>
            <a:pPr algn="l">
              <a:lnSpc>
                <a:spcPts val="8959"/>
              </a:lnSpc>
            </a:pPr>
            <a:r>
              <a:rPr lang="en-US" sz="6399">
                <a:solidFill>
                  <a:srgbClr val="FF8E4F"/>
                </a:solidFill>
                <a:latin typeface="Open Sauce Bold"/>
              </a:rPr>
              <a:t>Disponibilidade de Dados </a:t>
            </a:r>
          </a:p>
          <a:p>
            <a:pPr algn="l">
              <a:lnSpc>
                <a:spcPts val="8959"/>
              </a:lnSpc>
            </a:pPr>
          </a:p>
        </p:txBody>
      </p:sp>
      <p:sp>
        <p:nvSpPr>
          <p:cNvPr name="TextBox 4" id="4"/>
          <p:cNvSpPr txBox="true"/>
          <p:nvPr/>
        </p:nvSpPr>
        <p:spPr>
          <a:xfrm rot="0">
            <a:off x="1028700" y="3129173"/>
            <a:ext cx="8986998" cy="3173730"/>
          </a:xfrm>
          <a:prstGeom prst="rect">
            <a:avLst/>
          </a:prstGeom>
        </p:spPr>
        <p:txBody>
          <a:bodyPr anchor="t" rtlCol="false" tIns="0" lIns="0" bIns="0" rIns="0">
            <a:spAutoFit/>
          </a:bodyPr>
          <a:lstStyle/>
          <a:p>
            <a:pPr algn="l">
              <a:lnSpc>
                <a:spcPts val="3674"/>
              </a:lnSpc>
            </a:pPr>
            <a:r>
              <a:rPr lang="en-US" sz="2449">
                <a:solidFill>
                  <a:srgbClr val="000000"/>
                </a:solidFill>
                <a:latin typeface="Open Sauce"/>
              </a:rPr>
              <a:t>A disponibilidade dos dados é essencial para garantir que as informações estejam acessíveis quando necessário. Isso envolve a implementação de sistemas de redundância, planos de recuperação de desastres e monitoramento constante para evitar interrupções de serviço.</a:t>
            </a:r>
          </a:p>
          <a:p>
            <a:pPr algn="l">
              <a:lnSpc>
                <a:spcPts val="3674"/>
              </a:lnSpc>
            </a:pPr>
          </a:p>
        </p:txBody>
      </p:sp>
      <p:sp>
        <p:nvSpPr>
          <p:cNvPr name="TextBox 5" id="5"/>
          <p:cNvSpPr txBox="true"/>
          <p:nvPr/>
        </p:nvSpPr>
        <p:spPr>
          <a:xfrm rot="0">
            <a:off x="17139770" y="9182100"/>
            <a:ext cx="55528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50</a:t>
            </a:r>
          </a:p>
        </p:txBody>
      </p:sp>
    </p:spTree>
  </p:cSld>
  <p:clrMapOvr>
    <a:masterClrMapping/>
  </p:clrMapOvr>
</p:sld>
</file>

<file path=ppt/slides/slide51.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028700"/>
            <a:ext cx="7128766" cy="1828800"/>
          </a:xfrm>
          <a:prstGeom prst="rect">
            <a:avLst/>
          </a:prstGeom>
        </p:spPr>
        <p:txBody>
          <a:bodyPr anchor="t" rtlCol="false" tIns="0" lIns="0" bIns="0" rIns="0">
            <a:spAutoFit/>
          </a:bodyPr>
          <a:lstStyle/>
          <a:p>
            <a:pPr algn="l">
              <a:lnSpc>
                <a:spcPts val="7259"/>
              </a:lnSpc>
            </a:pPr>
            <a:r>
              <a:rPr lang="en-US" sz="6049">
                <a:solidFill>
                  <a:srgbClr val="828282">
                    <a:alpha val="49804"/>
                  </a:srgbClr>
                </a:solidFill>
                <a:latin typeface="Open Sauce Heavy"/>
              </a:rPr>
              <a:t>Prevenção contra malware</a:t>
            </a:r>
          </a:p>
        </p:txBody>
      </p:sp>
      <p:grpSp>
        <p:nvGrpSpPr>
          <p:cNvPr name="Group 3" id="3"/>
          <p:cNvGrpSpPr/>
          <p:nvPr/>
        </p:nvGrpSpPr>
        <p:grpSpPr>
          <a:xfrm rot="0">
            <a:off x="9144000" y="1309848"/>
            <a:ext cx="8115300" cy="1375947"/>
            <a:chOff x="0" y="0"/>
            <a:chExt cx="10820400" cy="1834596"/>
          </a:xfrm>
        </p:grpSpPr>
        <p:sp>
          <p:nvSpPr>
            <p:cNvPr name="TextBox 4" id="4"/>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Antivírus</a:t>
              </a:r>
            </a:p>
          </p:txBody>
        </p:sp>
        <p:sp>
          <p:nvSpPr>
            <p:cNvPr name="TextBox 5" id="5"/>
            <p:cNvSpPr txBox="true"/>
            <p:nvPr/>
          </p:nvSpPr>
          <p:spPr>
            <a:xfrm rot="0">
              <a:off x="1059167" y="895855"/>
              <a:ext cx="9761233" cy="829522"/>
            </a:xfrm>
            <a:prstGeom prst="rect">
              <a:avLst/>
            </a:prstGeom>
          </p:spPr>
          <p:txBody>
            <a:bodyPr anchor="t" rtlCol="false" tIns="0" lIns="0" bIns="0" rIns="0">
              <a:spAutoFit/>
            </a:bodyPr>
            <a:lstStyle/>
            <a:p>
              <a:pPr algn="l">
                <a:lnSpc>
                  <a:spcPts val="2590"/>
                </a:lnSpc>
              </a:pPr>
              <a:r>
                <a:rPr lang="en-US" sz="1850">
                  <a:solidFill>
                    <a:srgbClr val="000000"/>
                  </a:solidFill>
                  <a:latin typeface="Open Sauce"/>
                </a:rPr>
                <a:t>Uso de software antívrus atualizado e eficaz para detectar e neutralizar ameaças maliciosas</a:t>
              </a:r>
            </a:p>
          </p:txBody>
        </p:sp>
        <p:sp>
          <p:nvSpPr>
            <p:cNvPr name="TextBox 6" id="6"/>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grpSp>
      <p:grpSp>
        <p:nvGrpSpPr>
          <p:cNvPr name="Group 7" id="7"/>
          <p:cNvGrpSpPr/>
          <p:nvPr/>
        </p:nvGrpSpPr>
        <p:grpSpPr>
          <a:xfrm rot="0">
            <a:off x="9144000" y="4198669"/>
            <a:ext cx="8115300" cy="1347372"/>
            <a:chOff x="0" y="0"/>
            <a:chExt cx="10820400" cy="1796496"/>
          </a:xfrm>
        </p:grpSpPr>
        <p:sp>
          <p:nvSpPr>
            <p:cNvPr name="TextBox 8" id="8"/>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Atualizações</a:t>
              </a:r>
            </a:p>
          </p:txBody>
        </p:sp>
        <p:sp>
          <p:nvSpPr>
            <p:cNvPr name="TextBox 9" id="9"/>
            <p:cNvSpPr txBox="true"/>
            <p:nvPr/>
          </p:nvSpPr>
          <p:spPr>
            <a:xfrm rot="0">
              <a:off x="1059167" y="895855"/>
              <a:ext cx="9761233" cy="806662"/>
            </a:xfrm>
            <a:prstGeom prst="rect">
              <a:avLst/>
            </a:prstGeom>
          </p:spPr>
          <p:txBody>
            <a:bodyPr anchor="t" rtlCol="false" tIns="0" lIns="0" bIns="0" rIns="0">
              <a:spAutoFit/>
            </a:bodyPr>
            <a:lstStyle/>
            <a:p>
              <a:pPr algn="l">
                <a:lnSpc>
                  <a:spcPts val="2485"/>
                </a:lnSpc>
              </a:pPr>
              <a:r>
                <a:rPr lang="en-US" sz="1775">
                  <a:solidFill>
                    <a:srgbClr val="000000"/>
                  </a:solidFill>
                  <a:latin typeface="Open Sauce"/>
                </a:rPr>
                <a:t>Manter todos os sistemas e aplicativos atualilzados para corrigir vulnerabilidades conhecidas</a:t>
              </a:r>
            </a:p>
          </p:txBody>
        </p:sp>
        <p:sp>
          <p:nvSpPr>
            <p:cNvPr name="TextBox 10" id="10"/>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grpSp>
      <p:grpSp>
        <p:nvGrpSpPr>
          <p:cNvPr name="Group 11" id="11"/>
          <p:cNvGrpSpPr/>
          <p:nvPr/>
        </p:nvGrpSpPr>
        <p:grpSpPr>
          <a:xfrm rot="0">
            <a:off x="9144000" y="7087490"/>
            <a:ext cx="8115300" cy="1366422"/>
            <a:chOff x="0" y="0"/>
            <a:chExt cx="10820400" cy="1821896"/>
          </a:xfrm>
        </p:grpSpPr>
        <p:sp>
          <p:nvSpPr>
            <p:cNvPr name="TextBox 12" id="12"/>
            <p:cNvSpPr txBox="true"/>
            <p:nvPr/>
          </p:nvSpPr>
          <p:spPr>
            <a:xfrm rot="0">
              <a:off x="1059167" y="-47625"/>
              <a:ext cx="9761233" cy="591185"/>
            </a:xfrm>
            <a:prstGeom prst="rect">
              <a:avLst/>
            </a:prstGeom>
          </p:spPr>
          <p:txBody>
            <a:bodyPr anchor="t" rtlCol="false" tIns="0" lIns="0" bIns="0" rIns="0">
              <a:spAutoFit/>
            </a:bodyPr>
            <a:lstStyle/>
            <a:p>
              <a:pPr algn="l">
                <a:lnSpc>
                  <a:spcPts val="3779"/>
                </a:lnSpc>
              </a:pPr>
              <a:r>
                <a:rPr lang="en-US" sz="2700">
                  <a:solidFill>
                    <a:srgbClr val="000000"/>
                  </a:solidFill>
                  <a:latin typeface="Open Sauce Bold"/>
                </a:rPr>
                <a:t>Conscientização</a:t>
              </a:r>
            </a:p>
          </p:txBody>
        </p:sp>
        <p:sp>
          <p:nvSpPr>
            <p:cNvPr name="TextBox 13" id="13"/>
            <p:cNvSpPr txBox="true"/>
            <p:nvPr/>
          </p:nvSpPr>
          <p:spPr>
            <a:xfrm rot="0">
              <a:off x="1059167" y="895855"/>
              <a:ext cx="9761233" cy="852382"/>
            </a:xfrm>
            <a:prstGeom prst="rect">
              <a:avLst/>
            </a:prstGeom>
          </p:spPr>
          <p:txBody>
            <a:bodyPr anchor="t" rtlCol="false" tIns="0" lIns="0" bIns="0" rIns="0">
              <a:spAutoFit/>
            </a:bodyPr>
            <a:lstStyle/>
            <a:p>
              <a:pPr algn="l">
                <a:lnSpc>
                  <a:spcPts val="2695"/>
                </a:lnSpc>
              </a:pPr>
              <a:r>
                <a:rPr lang="en-US" sz="1925">
                  <a:solidFill>
                    <a:srgbClr val="000000"/>
                  </a:solidFill>
                  <a:latin typeface="Open Sauce"/>
                </a:rPr>
                <a:t>Treinar os usuários sobre boas práticas de segurança para evitar a  a disseminação de malware</a:t>
              </a:r>
            </a:p>
          </p:txBody>
        </p:sp>
        <p:sp>
          <p:nvSpPr>
            <p:cNvPr name="TextBox 14" id="14"/>
            <p:cNvSpPr txBox="true"/>
            <p:nvPr/>
          </p:nvSpPr>
          <p:spPr>
            <a:xfrm rot="0">
              <a:off x="0" y="-47625"/>
              <a:ext cx="80698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grpSp>
      <p:sp>
        <p:nvSpPr>
          <p:cNvPr name="TextBox 15" id="15"/>
          <p:cNvSpPr txBox="true"/>
          <p:nvPr/>
        </p:nvSpPr>
        <p:spPr>
          <a:xfrm rot="0">
            <a:off x="17185624" y="9182100"/>
            <a:ext cx="463578"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TextBox 2" id="2"/>
          <p:cNvSpPr txBox="true"/>
          <p:nvPr/>
        </p:nvSpPr>
        <p:spPr>
          <a:xfrm rot="0">
            <a:off x="1028700" y="1366309"/>
            <a:ext cx="9380622" cy="1943100"/>
          </a:xfrm>
          <a:prstGeom prst="rect">
            <a:avLst/>
          </a:prstGeom>
        </p:spPr>
        <p:txBody>
          <a:bodyPr anchor="t" rtlCol="false" tIns="0" lIns="0" bIns="0" rIns="0">
            <a:spAutoFit/>
          </a:bodyPr>
          <a:lstStyle/>
          <a:p>
            <a:pPr algn="l">
              <a:lnSpc>
                <a:spcPts val="7680"/>
              </a:lnSpc>
            </a:pPr>
            <a:r>
              <a:rPr lang="en-US" sz="6400">
                <a:solidFill>
                  <a:srgbClr val="828282">
                    <a:alpha val="48627"/>
                  </a:srgbClr>
                </a:solidFill>
                <a:latin typeface="Open Sauce Heavy"/>
              </a:rPr>
              <a:t>Conformidade Regulatória</a:t>
            </a:r>
          </a:p>
        </p:txBody>
      </p:sp>
      <p:grpSp>
        <p:nvGrpSpPr>
          <p:cNvPr name="Group 3" id="3"/>
          <p:cNvGrpSpPr/>
          <p:nvPr/>
        </p:nvGrpSpPr>
        <p:grpSpPr>
          <a:xfrm rot="0">
            <a:off x="1028700" y="4872138"/>
            <a:ext cx="4509507" cy="2593605"/>
            <a:chOff x="0" y="0"/>
            <a:chExt cx="6012676" cy="3458140"/>
          </a:xfrm>
        </p:grpSpPr>
        <p:sp>
          <p:nvSpPr>
            <p:cNvPr name="TextBox 4" id="4"/>
            <p:cNvSpPr txBox="true"/>
            <p:nvPr/>
          </p:nvSpPr>
          <p:spPr>
            <a:xfrm rot="0">
              <a:off x="0" y="1139771"/>
              <a:ext cx="6012676" cy="621257"/>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Legislação</a:t>
              </a:r>
            </a:p>
          </p:txBody>
        </p:sp>
        <p:sp>
          <p:nvSpPr>
            <p:cNvPr name="TextBox 5" id="5"/>
            <p:cNvSpPr txBox="true"/>
            <p:nvPr/>
          </p:nvSpPr>
          <p:spPr>
            <a:xfrm rot="0">
              <a:off x="0" y="2087598"/>
              <a:ext cx="6012676" cy="1225762"/>
            </a:xfrm>
            <a:prstGeom prst="rect">
              <a:avLst/>
            </a:prstGeom>
          </p:spPr>
          <p:txBody>
            <a:bodyPr anchor="t" rtlCol="false" tIns="0" lIns="0" bIns="0" rIns="0">
              <a:spAutoFit/>
            </a:bodyPr>
            <a:lstStyle/>
            <a:p>
              <a:pPr algn="l">
                <a:lnSpc>
                  <a:spcPts val="2485"/>
                </a:lnSpc>
              </a:pPr>
              <a:r>
                <a:rPr lang="en-US" sz="1775">
                  <a:solidFill>
                    <a:srgbClr val="000000"/>
                  </a:solidFill>
                  <a:latin typeface="Open Sauce"/>
                </a:rPr>
                <a:t>Estar em conformidade com as leis e regulamentações  vigentes em relação à proteção de dados</a:t>
              </a:r>
            </a:p>
          </p:txBody>
        </p:sp>
        <p:sp>
          <p:nvSpPr>
            <p:cNvPr name="Freeform 6" id="6"/>
            <p:cNvSpPr/>
            <p:nvPr/>
          </p:nvSpPr>
          <p:spPr>
            <a:xfrm flipH="false" flipV="false" rot="0">
              <a:off x="0" y="0"/>
              <a:ext cx="755958" cy="798036"/>
            </a:xfrm>
            <a:custGeom>
              <a:avLst/>
              <a:gdLst/>
              <a:ahLst/>
              <a:cxnLst/>
              <a:rect r="r" b="b" t="t" l="l"/>
              <a:pathLst>
                <a:path h="798036" w="755958">
                  <a:moveTo>
                    <a:pt x="0" y="0"/>
                  </a:moveTo>
                  <a:lnTo>
                    <a:pt x="755958" y="0"/>
                  </a:lnTo>
                  <a:lnTo>
                    <a:pt x="755958" y="798036"/>
                  </a:lnTo>
                  <a:lnTo>
                    <a:pt x="0" y="798036"/>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grpSp>
      <p:grpSp>
        <p:nvGrpSpPr>
          <p:cNvPr name="Group 7" id="7"/>
          <p:cNvGrpSpPr/>
          <p:nvPr/>
        </p:nvGrpSpPr>
        <p:grpSpPr>
          <a:xfrm rot="0">
            <a:off x="6859156" y="4872138"/>
            <a:ext cx="4569687" cy="2946030"/>
            <a:chOff x="0" y="0"/>
            <a:chExt cx="6092916" cy="3928040"/>
          </a:xfrm>
        </p:grpSpPr>
        <p:sp>
          <p:nvSpPr>
            <p:cNvPr name="TextBox 8" id="8"/>
            <p:cNvSpPr txBox="true"/>
            <p:nvPr/>
          </p:nvSpPr>
          <p:spPr>
            <a:xfrm rot="0">
              <a:off x="0" y="1139771"/>
              <a:ext cx="6092916" cy="621257"/>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Certificações</a:t>
              </a:r>
            </a:p>
          </p:txBody>
        </p:sp>
        <p:sp>
          <p:nvSpPr>
            <p:cNvPr name="TextBox 9" id="9"/>
            <p:cNvSpPr txBox="true"/>
            <p:nvPr/>
          </p:nvSpPr>
          <p:spPr>
            <a:xfrm rot="0">
              <a:off x="0" y="2068548"/>
              <a:ext cx="6092916" cy="1859492"/>
            </a:xfrm>
            <a:prstGeom prst="rect">
              <a:avLst/>
            </a:prstGeom>
          </p:spPr>
          <p:txBody>
            <a:bodyPr anchor="t" rtlCol="false" tIns="0" lIns="0" bIns="0" rIns="0">
              <a:spAutoFit/>
            </a:bodyPr>
            <a:lstStyle/>
            <a:p>
              <a:pPr algn="l">
                <a:lnSpc>
                  <a:spcPts val="2800"/>
                </a:lnSpc>
              </a:pPr>
              <a:r>
                <a:rPr lang="en-US" sz="2000">
                  <a:solidFill>
                    <a:srgbClr val="000000"/>
                  </a:solidFill>
                  <a:latin typeface="Open Sauce"/>
                </a:rPr>
                <a:t>Obter certificações de segurança reconhecidas, como ISO 27001 ou SOC 2, para demonstrar compromisso com a segurança</a:t>
              </a:r>
            </a:p>
          </p:txBody>
        </p:sp>
        <p:sp>
          <p:nvSpPr>
            <p:cNvPr name="Freeform 10" id="10"/>
            <p:cNvSpPr/>
            <p:nvPr/>
          </p:nvSpPr>
          <p:spPr>
            <a:xfrm flipH="false" flipV="false" rot="0">
              <a:off x="0" y="0"/>
              <a:ext cx="557174" cy="798036"/>
            </a:xfrm>
            <a:custGeom>
              <a:avLst/>
              <a:gdLst/>
              <a:ahLst/>
              <a:cxnLst/>
              <a:rect r="r" b="b" t="t" l="l"/>
              <a:pathLst>
                <a:path h="798036" w="557174">
                  <a:moveTo>
                    <a:pt x="0" y="0"/>
                  </a:moveTo>
                  <a:lnTo>
                    <a:pt x="557174" y="0"/>
                  </a:lnTo>
                  <a:lnTo>
                    <a:pt x="557174" y="798036"/>
                  </a:lnTo>
                  <a:lnTo>
                    <a:pt x="0" y="798036"/>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grpSp>
        <p:nvGrpSpPr>
          <p:cNvPr name="Group 11" id="11"/>
          <p:cNvGrpSpPr/>
          <p:nvPr/>
        </p:nvGrpSpPr>
        <p:grpSpPr>
          <a:xfrm rot="0">
            <a:off x="12435133" y="4872138"/>
            <a:ext cx="4580332" cy="2593605"/>
            <a:chOff x="0" y="0"/>
            <a:chExt cx="6107109" cy="3458140"/>
          </a:xfrm>
        </p:grpSpPr>
        <p:sp>
          <p:nvSpPr>
            <p:cNvPr name="TextBox 12" id="12"/>
            <p:cNvSpPr txBox="true"/>
            <p:nvPr/>
          </p:nvSpPr>
          <p:spPr>
            <a:xfrm rot="0">
              <a:off x="0" y="1139771"/>
              <a:ext cx="6107109" cy="621257"/>
            </a:xfrm>
            <a:prstGeom prst="rect">
              <a:avLst/>
            </a:prstGeom>
          </p:spPr>
          <p:txBody>
            <a:bodyPr anchor="t" rtlCol="false" tIns="0" lIns="0" bIns="0" rIns="0">
              <a:spAutoFit/>
            </a:bodyPr>
            <a:lstStyle/>
            <a:p>
              <a:pPr algn="l">
                <a:lnSpc>
                  <a:spcPts val="3920"/>
                </a:lnSpc>
              </a:pPr>
              <a:r>
                <a:rPr lang="en-US" sz="2800">
                  <a:solidFill>
                    <a:srgbClr val="000000"/>
                  </a:solidFill>
                  <a:latin typeface="Open Sauce Bold"/>
                </a:rPr>
                <a:t>Auditorias</a:t>
              </a:r>
            </a:p>
          </p:txBody>
        </p:sp>
        <p:sp>
          <p:nvSpPr>
            <p:cNvPr name="TextBox 13" id="13"/>
            <p:cNvSpPr txBox="true"/>
            <p:nvPr/>
          </p:nvSpPr>
          <p:spPr>
            <a:xfrm rot="0">
              <a:off x="0" y="2087598"/>
              <a:ext cx="6107109" cy="1152102"/>
            </a:xfrm>
            <a:prstGeom prst="rect">
              <a:avLst/>
            </a:prstGeom>
          </p:spPr>
          <p:txBody>
            <a:bodyPr anchor="t" rtlCol="false" tIns="0" lIns="0" bIns="0" rIns="0">
              <a:spAutoFit/>
            </a:bodyPr>
            <a:lstStyle/>
            <a:p>
              <a:pPr algn="l">
                <a:lnSpc>
                  <a:spcPts val="2379"/>
                </a:lnSpc>
              </a:pPr>
              <a:r>
                <a:rPr lang="en-US" sz="1700">
                  <a:solidFill>
                    <a:srgbClr val="000000"/>
                  </a:solidFill>
                  <a:latin typeface="Open Sauce"/>
                </a:rPr>
                <a:t>Realizar auditorias regulares para garantir o cumprimento dos requisitos legais e normativos</a:t>
              </a:r>
            </a:p>
          </p:txBody>
        </p:sp>
        <p:sp>
          <p:nvSpPr>
            <p:cNvPr name="Freeform 14" id="14"/>
            <p:cNvSpPr/>
            <p:nvPr/>
          </p:nvSpPr>
          <p:spPr>
            <a:xfrm flipH="false" flipV="false" rot="0">
              <a:off x="0" y="0"/>
              <a:ext cx="776271" cy="798036"/>
            </a:xfrm>
            <a:custGeom>
              <a:avLst/>
              <a:gdLst/>
              <a:ahLst/>
              <a:cxnLst/>
              <a:rect r="r" b="b" t="t" l="l"/>
              <a:pathLst>
                <a:path h="798036" w="776271">
                  <a:moveTo>
                    <a:pt x="0" y="0"/>
                  </a:moveTo>
                  <a:lnTo>
                    <a:pt x="776271" y="0"/>
                  </a:lnTo>
                  <a:lnTo>
                    <a:pt x="776271" y="798036"/>
                  </a:lnTo>
                  <a:lnTo>
                    <a:pt x="0" y="798036"/>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grpSp>
      <p:sp>
        <p:nvSpPr>
          <p:cNvPr name="TextBox 15" id="15"/>
          <p:cNvSpPr txBox="true"/>
          <p:nvPr/>
        </p:nvSpPr>
        <p:spPr>
          <a:xfrm rot="0">
            <a:off x="17144326" y="9182100"/>
            <a:ext cx="546173"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52</a:t>
            </a:r>
          </a:p>
        </p:txBody>
      </p:sp>
    </p:spTree>
  </p:cSld>
  <p:clrMapOvr>
    <a:masterClrMapping/>
  </p:clrMapOvr>
</p:sld>
</file>

<file path=ppt/slides/slide53.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grpSp>
        <p:nvGrpSpPr>
          <p:cNvPr name="Group 2" id="2"/>
          <p:cNvGrpSpPr/>
          <p:nvPr/>
        </p:nvGrpSpPr>
        <p:grpSpPr>
          <a:xfrm rot="0">
            <a:off x="10229969" y="2777106"/>
            <a:ext cx="6626271" cy="3086100"/>
            <a:chOff x="0" y="0"/>
            <a:chExt cx="1745191" cy="812800"/>
          </a:xfrm>
        </p:grpSpPr>
        <p:sp>
          <p:nvSpPr>
            <p:cNvPr name="Freeform 3" id="3"/>
            <p:cNvSpPr/>
            <p:nvPr/>
          </p:nvSpPr>
          <p:spPr>
            <a:xfrm flipH="false" flipV="false" rot="0">
              <a:off x="0" y="0"/>
              <a:ext cx="1745191" cy="812800"/>
            </a:xfrm>
            <a:custGeom>
              <a:avLst/>
              <a:gdLst/>
              <a:ahLst/>
              <a:cxnLst/>
              <a:rect r="r" b="b" t="t" l="l"/>
              <a:pathLst>
                <a:path h="812800" w="1745191">
                  <a:moveTo>
                    <a:pt x="59587" y="0"/>
                  </a:moveTo>
                  <a:lnTo>
                    <a:pt x="1685604" y="0"/>
                  </a:lnTo>
                  <a:cubicBezTo>
                    <a:pt x="1701407" y="0"/>
                    <a:pt x="1716563" y="6278"/>
                    <a:pt x="1727738" y="17453"/>
                  </a:cubicBezTo>
                  <a:cubicBezTo>
                    <a:pt x="1738913" y="28627"/>
                    <a:pt x="1745191" y="43783"/>
                    <a:pt x="1745191" y="59587"/>
                  </a:cubicBezTo>
                  <a:lnTo>
                    <a:pt x="1745191" y="753213"/>
                  </a:lnTo>
                  <a:cubicBezTo>
                    <a:pt x="1745191" y="786122"/>
                    <a:pt x="1718513" y="812800"/>
                    <a:pt x="1685604" y="812800"/>
                  </a:cubicBezTo>
                  <a:lnTo>
                    <a:pt x="59587" y="812800"/>
                  </a:lnTo>
                  <a:cubicBezTo>
                    <a:pt x="26678" y="812800"/>
                    <a:pt x="0" y="786122"/>
                    <a:pt x="0" y="753213"/>
                  </a:cubicBezTo>
                  <a:lnTo>
                    <a:pt x="0" y="59587"/>
                  </a:lnTo>
                  <a:cubicBezTo>
                    <a:pt x="0" y="26678"/>
                    <a:pt x="26678" y="0"/>
                    <a:pt x="59587" y="0"/>
                  </a:cubicBezTo>
                  <a:close/>
                </a:path>
              </a:pathLst>
            </a:custGeom>
            <a:solidFill>
              <a:srgbClr val="FF914D"/>
            </a:solidFill>
          </p:spPr>
        </p:sp>
        <p:sp>
          <p:nvSpPr>
            <p:cNvPr name="TextBox 4" id="4"/>
            <p:cNvSpPr txBox="true"/>
            <p:nvPr/>
          </p:nvSpPr>
          <p:spPr>
            <a:xfrm>
              <a:off x="0" y="-142875"/>
              <a:ext cx="1745191" cy="955675"/>
            </a:xfrm>
            <a:prstGeom prst="rect">
              <a:avLst/>
            </a:prstGeom>
          </p:spPr>
          <p:txBody>
            <a:bodyPr anchor="ctr" rtlCol="false" tIns="50800" lIns="50800" bIns="50800" rIns="50800"/>
            <a:lstStyle/>
            <a:p>
              <a:pPr algn="ctr">
                <a:lnSpc>
                  <a:spcPts val="4320"/>
                </a:lnSpc>
              </a:pPr>
              <a:r>
                <a:rPr lang="en-US" sz="2400">
                  <a:solidFill>
                    <a:srgbClr val="FFFFFF"/>
                  </a:solidFill>
                  <a:latin typeface="Open Sauce Bold"/>
                </a:rPr>
                <a:t>Controle de Acesso</a:t>
              </a:r>
            </a:p>
            <a:p>
              <a:pPr algn="ctr">
                <a:lnSpc>
                  <a:spcPts val="4320"/>
                </a:lnSpc>
              </a:pPr>
              <a:r>
                <a:rPr lang="en-US" sz="2400">
                  <a:solidFill>
                    <a:srgbClr val="FFFFFF"/>
                  </a:solidFill>
                  <a:latin typeface="Open Sauce"/>
                </a:rPr>
                <a:t>Estabelecer políticas de controle de acesso para limitar o acesso aos dados</a:t>
              </a:r>
            </a:p>
            <a:p>
              <a:pPr algn="ctr">
                <a:lnSpc>
                  <a:spcPts val="4320"/>
                </a:lnSpc>
              </a:pPr>
              <a:r>
                <a:rPr lang="en-US" sz="2400">
                  <a:solidFill>
                    <a:srgbClr val="FFFFFF"/>
                  </a:solidFill>
                  <a:latin typeface="Open Sauce"/>
                </a:rPr>
                <a:t>apenas a pessoas autorizadas.</a:t>
              </a:r>
            </a:p>
          </p:txBody>
        </p:sp>
      </p:grpSp>
      <p:sp>
        <p:nvSpPr>
          <p:cNvPr name="TextBox 5" id="5"/>
          <p:cNvSpPr txBox="true"/>
          <p:nvPr/>
        </p:nvSpPr>
        <p:spPr>
          <a:xfrm rot="0">
            <a:off x="1028700" y="1019175"/>
            <a:ext cx="16230600" cy="923925"/>
          </a:xfrm>
          <a:prstGeom prst="rect">
            <a:avLst/>
          </a:prstGeom>
        </p:spPr>
        <p:txBody>
          <a:bodyPr anchor="t" rtlCol="false" tIns="0" lIns="0" bIns="0" rIns="0">
            <a:spAutoFit/>
          </a:bodyPr>
          <a:lstStyle/>
          <a:p>
            <a:pPr algn="ctr">
              <a:lnSpc>
                <a:spcPts val="7200"/>
              </a:lnSpc>
            </a:pPr>
            <a:r>
              <a:rPr lang="en-US" sz="6000">
                <a:solidFill>
                  <a:srgbClr val="FF914D"/>
                </a:solidFill>
                <a:latin typeface="Open Sauce Heavy"/>
              </a:rPr>
              <a:t>Proteção Contra Acesso Não Autorizado</a:t>
            </a:r>
          </a:p>
        </p:txBody>
      </p:sp>
      <p:sp>
        <p:nvSpPr>
          <p:cNvPr name="TextBox 6" id="6"/>
          <p:cNvSpPr txBox="true"/>
          <p:nvPr/>
        </p:nvSpPr>
        <p:spPr>
          <a:xfrm rot="0">
            <a:off x="17141418" y="9182100"/>
            <a:ext cx="55199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53</a:t>
            </a:r>
          </a:p>
        </p:txBody>
      </p:sp>
      <p:grpSp>
        <p:nvGrpSpPr>
          <p:cNvPr name="Group 7" id="7"/>
          <p:cNvGrpSpPr/>
          <p:nvPr/>
        </p:nvGrpSpPr>
        <p:grpSpPr>
          <a:xfrm rot="0">
            <a:off x="10229969" y="6172200"/>
            <a:ext cx="6626271" cy="3086100"/>
            <a:chOff x="0" y="0"/>
            <a:chExt cx="1745191" cy="812800"/>
          </a:xfrm>
        </p:grpSpPr>
        <p:sp>
          <p:nvSpPr>
            <p:cNvPr name="Freeform 8" id="8"/>
            <p:cNvSpPr/>
            <p:nvPr/>
          </p:nvSpPr>
          <p:spPr>
            <a:xfrm flipH="false" flipV="false" rot="0">
              <a:off x="0" y="0"/>
              <a:ext cx="1745191" cy="812800"/>
            </a:xfrm>
            <a:custGeom>
              <a:avLst/>
              <a:gdLst/>
              <a:ahLst/>
              <a:cxnLst/>
              <a:rect r="r" b="b" t="t" l="l"/>
              <a:pathLst>
                <a:path h="812800" w="1745191">
                  <a:moveTo>
                    <a:pt x="59587" y="0"/>
                  </a:moveTo>
                  <a:lnTo>
                    <a:pt x="1685604" y="0"/>
                  </a:lnTo>
                  <a:cubicBezTo>
                    <a:pt x="1701407" y="0"/>
                    <a:pt x="1716563" y="6278"/>
                    <a:pt x="1727738" y="17453"/>
                  </a:cubicBezTo>
                  <a:cubicBezTo>
                    <a:pt x="1738913" y="28627"/>
                    <a:pt x="1745191" y="43783"/>
                    <a:pt x="1745191" y="59587"/>
                  </a:cubicBezTo>
                  <a:lnTo>
                    <a:pt x="1745191" y="753213"/>
                  </a:lnTo>
                  <a:cubicBezTo>
                    <a:pt x="1745191" y="786122"/>
                    <a:pt x="1718513" y="812800"/>
                    <a:pt x="1685604" y="812800"/>
                  </a:cubicBezTo>
                  <a:lnTo>
                    <a:pt x="59587" y="812800"/>
                  </a:lnTo>
                  <a:cubicBezTo>
                    <a:pt x="26678" y="812800"/>
                    <a:pt x="0" y="786122"/>
                    <a:pt x="0" y="753213"/>
                  </a:cubicBezTo>
                  <a:lnTo>
                    <a:pt x="0" y="59587"/>
                  </a:lnTo>
                  <a:cubicBezTo>
                    <a:pt x="0" y="26678"/>
                    <a:pt x="26678" y="0"/>
                    <a:pt x="59587" y="0"/>
                  </a:cubicBezTo>
                  <a:close/>
                </a:path>
              </a:pathLst>
            </a:custGeom>
            <a:solidFill>
              <a:srgbClr val="FF914D"/>
            </a:solidFill>
          </p:spPr>
        </p:sp>
        <p:sp>
          <p:nvSpPr>
            <p:cNvPr name="TextBox 9" id="9"/>
            <p:cNvSpPr txBox="true"/>
            <p:nvPr/>
          </p:nvSpPr>
          <p:spPr>
            <a:xfrm>
              <a:off x="0" y="-142875"/>
              <a:ext cx="1745191" cy="955675"/>
            </a:xfrm>
            <a:prstGeom prst="rect">
              <a:avLst/>
            </a:prstGeom>
          </p:spPr>
          <p:txBody>
            <a:bodyPr anchor="ctr" rtlCol="false" tIns="50800" lIns="50800" bIns="50800" rIns="50800"/>
            <a:lstStyle/>
            <a:p>
              <a:pPr algn="ctr">
                <a:lnSpc>
                  <a:spcPts val="4320"/>
                </a:lnSpc>
              </a:pPr>
              <a:r>
                <a:rPr lang="en-US" sz="2400">
                  <a:solidFill>
                    <a:srgbClr val="FFFFFF"/>
                  </a:solidFill>
                  <a:latin typeface="Open Sauce Bold"/>
                </a:rPr>
                <a:t>Segmentação</a:t>
              </a:r>
            </a:p>
            <a:p>
              <a:pPr algn="ctr">
                <a:lnSpc>
                  <a:spcPts val="4320"/>
                </a:lnSpc>
              </a:pPr>
              <a:r>
                <a:rPr lang="en-US" sz="2400">
                  <a:solidFill>
                    <a:srgbClr val="FFFFFF"/>
                  </a:solidFill>
                  <a:latin typeface="Open Sauce"/>
                </a:rPr>
                <a:t>Segmentar a rede e os sistemas de informação para restringir o acesso a areas especificas.</a:t>
              </a:r>
            </a:p>
          </p:txBody>
        </p:sp>
      </p:grpSp>
      <p:grpSp>
        <p:nvGrpSpPr>
          <p:cNvPr name="Group 10" id="10"/>
          <p:cNvGrpSpPr/>
          <p:nvPr/>
        </p:nvGrpSpPr>
        <p:grpSpPr>
          <a:xfrm rot="0">
            <a:off x="1431759" y="6172200"/>
            <a:ext cx="6626271" cy="3086100"/>
            <a:chOff x="0" y="0"/>
            <a:chExt cx="1745191" cy="812800"/>
          </a:xfrm>
        </p:grpSpPr>
        <p:sp>
          <p:nvSpPr>
            <p:cNvPr name="Freeform 11" id="11"/>
            <p:cNvSpPr/>
            <p:nvPr/>
          </p:nvSpPr>
          <p:spPr>
            <a:xfrm flipH="false" flipV="false" rot="0">
              <a:off x="0" y="0"/>
              <a:ext cx="1745191" cy="812800"/>
            </a:xfrm>
            <a:custGeom>
              <a:avLst/>
              <a:gdLst/>
              <a:ahLst/>
              <a:cxnLst/>
              <a:rect r="r" b="b" t="t" l="l"/>
              <a:pathLst>
                <a:path h="812800" w="1745191">
                  <a:moveTo>
                    <a:pt x="59587" y="0"/>
                  </a:moveTo>
                  <a:lnTo>
                    <a:pt x="1685604" y="0"/>
                  </a:lnTo>
                  <a:cubicBezTo>
                    <a:pt x="1701407" y="0"/>
                    <a:pt x="1716563" y="6278"/>
                    <a:pt x="1727738" y="17453"/>
                  </a:cubicBezTo>
                  <a:cubicBezTo>
                    <a:pt x="1738913" y="28627"/>
                    <a:pt x="1745191" y="43783"/>
                    <a:pt x="1745191" y="59587"/>
                  </a:cubicBezTo>
                  <a:lnTo>
                    <a:pt x="1745191" y="753213"/>
                  </a:lnTo>
                  <a:cubicBezTo>
                    <a:pt x="1745191" y="786122"/>
                    <a:pt x="1718513" y="812800"/>
                    <a:pt x="1685604" y="812800"/>
                  </a:cubicBezTo>
                  <a:lnTo>
                    <a:pt x="59587" y="812800"/>
                  </a:lnTo>
                  <a:cubicBezTo>
                    <a:pt x="26678" y="812800"/>
                    <a:pt x="0" y="786122"/>
                    <a:pt x="0" y="753213"/>
                  </a:cubicBezTo>
                  <a:lnTo>
                    <a:pt x="0" y="59587"/>
                  </a:lnTo>
                  <a:cubicBezTo>
                    <a:pt x="0" y="26678"/>
                    <a:pt x="26678" y="0"/>
                    <a:pt x="59587" y="0"/>
                  </a:cubicBezTo>
                  <a:close/>
                </a:path>
              </a:pathLst>
            </a:custGeom>
            <a:solidFill>
              <a:srgbClr val="FF914D"/>
            </a:solidFill>
          </p:spPr>
        </p:sp>
        <p:sp>
          <p:nvSpPr>
            <p:cNvPr name="TextBox 12" id="12"/>
            <p:cNvSpPr txBox="true"/>
            <p:nvPr/>
          </p:nvSpPr>
          <p:spPr>
            <a:xfrm>
              <a:off x="0" y="-142875"/>
              <a:ext cx="1745191" cy="955675"/>
            </a:xfrm>
            <a:prstGeom prst="rect">
              <a:avLst/>
            </a:prstGeom>
          </p:spPr>
          <p:txBody>
            <a:bodyPr anchor="ctr" rtlCol="false" tIns="50800" lIns="50800" bIns="50800" rIns="50800"/>
            <a:lstStyle/>
            <a:p>
              <a:pPr algn="ctr">
                <a:lnSpc>
                  <a:spcPts val="4320"/>
                </a:lnSpc>
              </a:pPr>
              <a:r>
                <a:rPr lang="en-US" sz="2400">
                  <a:solidFill>
                    <a:srgbClr val="FFFFFF"/>
                  </a:solidFill>
                  <a:latin typeface="Open Sauce Bold"/>
                </a:rPr>
                <a:t>Monitoramento </a:t>
              </a:r>
            </a:p>
            <a:p>
              <a:pPr algn="ctr">
                <a:lnSpc>
                  <a:spcPts val="4320"/>
                </a:lnSpc>
              </a:pPr>
              <a:r>
                <a:rPr lang="en-US" sz="2400">
                  <a:solidFill>
                    <a:srgbClr val="FFFFFF"/>
                  </a:solidFill>
                  <a:latin typeface="Open Sauce"/>
                </a:rPr>
                <a:t>Monitorar constantemente as atividades de acesso e detectar possíveis tentativas de invasão.</a:t>
              </a:r>
            </a:p>
          </p:txBody>
        </p:sp>
      </p:grpSp>
      <p:grpSp>
        <p:nvGrpSpPr>
          <p:cNvPr name="Group 13" id="13"/>
          <p:cNvGrpSpPr/>
          <p:nvPr/>
        </p:nvGrpSpPr>
        <p:grpSpPr>
          <a:xfrm rot="0">
            <a:off x="1431759" y="2777106"/>
            <a:ext cx="6626271" cy="3086100"/>
            <a:chOff x="0" y="0"/>
            <a:chExt cx="1745191" cy="812800"/>
          </a:xfrm>
        </p:grpSpPr>
        <p:sp>
          <p:nvSpPr>
            <p:cNvPr name="Freeform 14" id="14"/>
            <p:cNvSpPr/>
            <p:nvPr/>
          </p:nvSpPr>
          <p:spPr>
            <a:xfrm flipH="false" flipV="false" rot="0">
              <a:off x="0" y="0"/>
              <a:ext cx="1745191" cy="812800"/>
            </a:xfrm>
            <a:custGeom>
              <a:avLst/>
              <a:gdLst/>
              <a:ahLst/>
              <a:cxnLst/>
              <a:rect r="r" b="b" t="t" l="l"/>
              <a:pathLst>
                <a:path h="812800" w="1745191">
                  <a:moveTo>
                    <a:pt x="59587" y="0"/>
                  </a:moveTo>
                  <a:lnTo>
                    <a:pt x="1685604" y="0"/>
                  </a:lnTo>
                  <a:cubicBezTo>
                    <a:pt x="1701407" y="0"/>
                    <a:pt x="1716563" y="6278"/>
                    <a:pt x="1727738" y="17453"/>
                  </a:cubicBezTo>
                  <a:cubicBezTo>
                    <a:pt x="1738913" y="28627"/>
                    <a:pt x="1745191" y="43783"/>
                    <a:pt x="1745191" y="59587"/>
                  </a:cubicBezTo>
                  <a:lnTo>
                    <a:pt x="1745191" y="753213"/>
                  </a:lnTo>
                  <a:cubicBezTo>
                    <a:pt x="1745191" y="786122"/>
                    <a:pt x="1718513" y="812800"/>
                    <a:pt x="1685604" y="812800"/>
                  </a:cubicBezTo>
                  <a:lnTo>
                    <a:pt x="59587" y="812800"/>
                  </a:lnTo>
                  <a:cubicBezTo>
                    <a:pt x="26678" y="812800"/>
                    <a:pt x="0" y="786122"/>
                    <a:pt x="0" y="753213"/>
                  </a:cubicBezTo>
                  <a:lnTo>
                    <a:pt x="0" y="59587"/>
                  </a:lnTo>
                  <a:cubicBezTo>
                    <a:pt x="0" y="26678"/>
                    <a:pt x="26678" y="0"/>
                    <a:pt x="59587" y="0"/>
                  </a:cubicBezTo>
                  <a:close/>
                </a:path>
              </a:pathLst>
            </a:custGeom>
            <a:solidFill>
              <a:srgbClr val="FF914D"/>
            </a:solidFill>
          </p:spPr>
        </p:sp>
        <p:sp>
          <p:nvSpPr>
            <p:cNvPr name="TextBox 15" id="15"/>
            <p:cNvSpPr txBox="true"/>
            <p:nvPr/>
          </p:nvSpPr>
          <p:spPr>
            <a:xfrm>
              <a:off x="0" y="-142875"/>
              <a:ext cx="1745191" cy="955675"/>
            </a:xfrm>
            <a:prstGeom prst="rect">
              <a:avLst/>
            </a:prstGeom>
          </p:spPr>
          <p:txBody>
            <a:bodyPr anchor="ctr" rtlCol="false" tIns="50800" lIns="50800" bIns="50800" rIns="50800"/>
            <a:lstStyle/>
            <a:p>
              <a:pPr algn="ctr">
                <a:lnSpc>
                  <a:spcPts val="4320"/>
                </a:lnSpc>
              </a:pPr>
              <a:r>
                <a:rPr lang="en-US" sz="2400">
                  <a:solidFill>
                    <a:srgbClr val="FFFFFF"/>
                  </a:solidFill>
                  <a:latin typeface="Open Sauce Bold"/>
                </a:rPr>
                <a:t>Autenticação</a:t>
              </a:r>
            </a:p>
            <a:p>
              <a:pPr algn="ctr">
                <a:lnSpc>
                  <a:spcPts val="4320"/>
                </a:lnSpc>
              </a:pPr>
              <a:r>
                <a:rPr lang="en-US" sz="2400">
                  <a:solidFill>
                    <a:srgbClr val="FFFFFF"/>
                  </a:solidFill>
                  <a:latin typeface="Open Sauce"/>
                </a:rPr>
                <a:t>Implementar métodos de autenticação robustos, como login com senha, autenticação de dois fatores e biometria.</a:t>
              </a:r>
            </a:p>
          </p:txBody>
        </p:sp>
      </p:grpSp>
    </p:spTree>
  </p:cSld>
  <p:clrMapOvr>
    <a:masterClrMapping/>
  </p:clrMapOvr>
</p:sld>
</file>

<file path=ppt/slides/slide54.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720859" y="4224149"/>
            <a:ext cx="6256550" cy="1838325"/>
          </a:xfrm>
          <a:prstGeom prst="rect">
            <a:avLst/>
          </a:prstGeom>
        </p:spPr>
        <p:txBody>
          <a:bodyPr anchor="t" rtlCol="false" tIns="0" lIns="0" bIns="0" rIns="0">
            <a:spAutoFit/>
          </a:bodyPr>
          <a:lstStyle/>
          <a:p>
            <a:pPr algn="l">
              <a:lnSpc>
                <a:spcPts val="7200"/>
              </a:lnSpc>
            </a:pPr>
            <a:r>
              <a:rPr lang="en-US" sz="6000">
                <a:solidFill>
                  <a:srgbClr val="000000"/>
                </a:solidFill>
                <a:latin typeface="Open Sauce Heavy"/>
              </a:rPr>
              <a:t>Recuperação de Desastres</a:t>
            </a:r>
          </a:p>
        </p:txBody>
      </p:sp>
      <p:grpSp>
        <p:nvGrpSpPr>
          <p:cNvPr name="Group 3" id="3"/>
          <p:cNvGrpSpPr/>
          <p:nvPr/>
        </p:nvGrpSpPr>
        <p:grpSpPr>
          <a:xfrm rot="0">
            <a:off x="6810911" y="688294"/>
            <a:ext cx="10821713" cy="2541655"/>
            <a:chOff x="0" y="0"/>
            <a:chExt cx="14428951" cy="3388873"/>
          </a:xfrm>
        </p:grpSpPr>
        <p:sp>
          <p:nvSpPr>
            <p:cNvPr name="TextBox 4" id="4"/>
            <p:cNvSpPr txBox="true"/>
            <p:nvPr/>
          </p:nvSpPr>
          <p:spPr>
            <a:xfrm rot="0">
              <a:off x="1412393" y="-66675"/>
              <a:ext cx="13016557" cy="1387475"/>
            </a:xfrm>
            <a:prstGeom prst="rect">
              <a:avLst/>
            </a:prstGeom>
          </p:spPr>
          <p:txBody>
            <a:bodyPr anchor="t" rtlCol="false" tIns="0" lIns="0" bIns="0" rIns="0">
              <a:spAutoFit/>
            </a:bodyPr>
            <a:lstStyle/>
            <a:p>
              <a:pPr algn="l">
                <a:lnSpc>
                  <a:spcPts val="4200"/>
                </a:lnSpc>
              </a:pPr>
              <a:r>
                <a:rPr lang="en-US" sz="3000">
                  <a:solidFill>
                    <a:srgbClr val="000000"/>
                  </a:solidFill>
                  <a:latin typeface="Open Sauce Bold"/>
                </a:rPr>
                <a:t>Backup</a:t>
              </a:r>
            </a:p>
            <a:p>
              <a:pPr algn="l">
                <a:lnSpc>
                  <a:spcPts val="4200"/>
                </a:lnSpc>
              </a:pPr>
            </a:p>
          </p:txBody>
        </p:sp>
        <p:sp>
          <p:nvSpPr>
            <p:cNvPr name="TextBox 5" id="5"/>
            <p:cNvSpPr txBox="true"/>
            <p:nvPr/>
          </p:nvSpPr>
          <p:spPr>
            <a:xfrm rot="0">
              <a:off x="1412393" y="990901"/>
              <a:ext cx="13016557" cy="2397972"/>
            </a:xfrm>
            <a:prstGeom prst="rect">
              <a:avLst/>
            </a:prstGeom>
          </p:spPr>
          <p:txBody>
            <a:bodyPr anchor="t" rtlCol="false" tIns="0" lIns="0" bIns="0" rIns="0">
              <a:spAutoFit/>
            </a:bodyPr>
            <a:lstStyle/>
            <a:p>
              <a:pPr algn="l">
                <a:lnSpc>
                  <a:spcPts val="3639"/>
                </a:lnSpc>
              </a:pPr>
              <a:r>
                <a:rPr lang="en-US" sz="2599">
                  <a:solidFill>
                    <a:srgbClr val="000000"/>
                  </a:solidFill>
                  <a:latin typeface="Open Sauce"/>
                </a:rPr>
                <a:t>Criar backups regulares e armazená-los em locais seguros para garantir a recuperação dos dados em caso de desastres.</a:t>
              </a:r>
            </a:p>
            <a:p>
              <a:pPr algn="l">
                <a:lnSpc>
                  <a:spcPts val="3639"/>
                </a:lnSpc>
              </a:pPr>
            </a:p>
          </p:txBody>
        </p:sp>
        <p:sp>
          <p:nvSpPr>
            <p:cNvPr name="TextBox 6" id="6"/>
            <p:cNvSpPr txBox="true"/>
            <p:nvPr/>
          </p:nvSpPr>
          <p:spPr>
            <a:xfrm rot="0">
              <a:off x="0" y="-57150"/>
              <a:ext cx="1076115" cy="667798"/>
            </a:xfrm>
            <a:prstGeom prst="rect">
              <a:avLst/>
            </a:prstGeom>
          </p:spPr>
          <p:txBody>
            <a:bodyPr anchor="t" rtlCol="false" tIns="0" lIns="0" bIns="0" rIns="0">
              <a:spAutoFit/>
            </a:bodyPr>
            <a:lstStyle/>
            <a:p>
              <a:pPr algn="ctr">
                <a:lnSpc>
                  <a:spcPts val="4246"/>
                </a:lnSpc>
              </a:pPr>
              <a:r>
                <a:rPr lang="en-US" sz="3033">
                  <a:solidFill>
                    <a:srgbClr val="FF8E4F"/>
                  </a:solidFill>
                  <a:latin typeface="Open Sauce Bold"/>
                </a:rPr>
                <a:t>01</a:t>
              </a:r>
            </a:p>
          </p:txBody>
        </p:sp>
      </p:grpSp>
      <p:grpSp>
        <p:nvGrpSpPr>
          <p:cNvPr name="Group 7" id="7"/>
          <p:cNvGrpSpPr/>
          <p:nvPr/>
        </p:nvGrpSpPr>
        <p:grpSpPr>
          <a:xfrm rot="0">
            <a:off x="7006155" y="3520819"/>
            <a:ext cx="10821713" cy="2541655"/>
            <a:chOff x="0" y="0"/>
            <a:chExt cx="14428951" cy="3388873"/>
          </a:xfrm>
        </p:grpSpPr>
        <p:sp>
          <p:nvSpPr>
            <p:cNvPr name="TextBox 8" id="8"/>
            <p:cNvSpPr txBox="true"/>
            <p:nvPr/>
          </p:nvSpPr>
          <p:spPr>
            <a:xfrm rot="0">
              <a:off x="1412393" y="-66675"/>
              <a:ext cx="13016557" cy="1387475"/>
            </a:xfrm>
            <a:prstGeom prst="rect">
              <a:avLst/>
            </a:prstGeom>
          </p:spPr>
          <p:txBody>
            <a:bodyPr anchor="t" rtlCol="false" tIns="0" lIns="0" bIns="0" rIns="0">
              <a:spAutoFit/>
            </a:bodyPr>
            <a:lstStyle/>
            <a:p>
              <a:pPr algn="l">
                <a:lnSpc>
                  <a:spcPts val="4200"/>
                </a:lnSpc>
              </a:pPr>
              <a:r>
                <a:rPr lang="en-US" sz="3000">
                  <a:solidFill>
                    <a:srgbClr val="000000"/>
                  </a:solidFill>
                  <a:latin typeface="Open Sauce Bold"/>
                </a:rPr>
                <a:t>Replicação</a:t>
              </a:r>
            </a:p>
            <a:p>
              <a:pPr algn="l">
                <a:lnSpc>
                  <a:spcPts val="4200"/>
                </a:lnSpc>
              </a:pPr>
            </a:p>
          </p:txBody>
        </p:sp>
        <p:sp>
          <p:nvSpPr>
            <p:cNvPr name="TextBox 9" id="9"/>
            <p:cNvSpPr txBox="true"/>
            <p:nvPr/>
          </p:nvSpPr>
          <p:spPr>
            <a:xfrm rot="0">
              <a:off x="1412393" y="990901"/>
              <a:ext cx="13016557" cy="2397972"/>
            </a:xfrm>
            <a:prstGeom prst="rect">
              <a:avLst/>
            </a:prstGeom>
          </p:spPr>
          <p:txBody>
            <a:bodyPr anchor="t" rtlCol="false" tIns="0" lIns="0" bIns="0" rIns="0">
              <a:spAutoFit/>
            </a:bodyPr>
            <a:lstStyle/>
            <a:p>
              <a:pPr algn="l">
                <a:lnSpc>
                  <a:spcPts val="3639"/>
                </a:lnSpc>
              </a:pPr>
              <a:r>
                <a:rPr lang="en-US" sz="2599">
                  <a:solidFill>
                    <a:srgbClr val="000000"/>
                  </a:solidFill>
                  <a:latin typeface="Open Sauce"/>
                </a:rPr>
                <a:t>Implementar soluções de replicação de dados em sites remotos para manter a disponibilidade em caso de incidentes.</a:t>
              </a:r>
            </a:p>
            <a:p>
              <a:pPr algn="l">
                <a:lnSpc>
                  <a:spcPts val="3639"/>
                </a:lnSpc>
              </a:pPr>
            </a:p>
          </p:txBody>
        </p:sp>
        <p:sp>
          <p:nvSpPr>
            <p:cNvPr name="TextBox 10" id="10"/>
            <p:cNvSpPr txBox="true"/>
            <p:nvPr/>
          </p:nvSpPr>
          <p:spPr>
            <a:xfrm rot="0">
              <a:off x="0" y="-57150"/>
              <a:ext cx="1076115" cy="667798"/>
            </a:xfrm>
            <a:prstGeom prst="rect">
              <a:avLst/>
            </a:prstGeom>
          </p:spPr>
          <p:txBody>
            <a:bodyPr anchor="t" rtlCol="false" tIns="0" lIns="0" bIns="0" rIns="0">
              <a:spAutoFit/>
            </a:bodyPr>
            <a:lstStyle/>
            <a:p>
              <a:pPr algn="ctr">
                <a:lnSpc>
                  <a:spcPts val="4246"/>
                </a:lnSpc>
              </a:pPr>
              <a:r>
                <a:rPr lang="en-US" sz="3033">
                  <a:solidFill>
                    <a:srgbClr val="FF8E4F"/>
                  </a:solidFill>
                  <a:latin typeface="Open Sauce Bold"/>
                </a:rPr>
                <a:t>02</a:t>
              </a:r>
            </a:p>
          </p:txBody>
        </p:sp>
      </p:grpSp>
      <p:grpSp>
        <p:nvGrpSpPr>
          <p:cNvPr name="Group 11" id="11"/>
          <p:cNvGrpSpPr/>
          <p:nvPr/>
        </p:nvGrpSpPr>
        <p:grpSpPr>
          <a:xfrm rot="0">
            <a:off x="7006155" y="7173845"/>
            <a:ext cx="10821713" cy="2084455"/>
            <a:chOff x="0" y="0"/>
            <a:chExt cx="14428951" cy="2779273"/>
          </a:xfrm>
        </p:grpSpPr>
        <p:sp>
          <p:nvSpPr>
            <p:cNvPr name="TextBox 12" id="12"/>
            <p:cNvSpPr txBox="true"/>
            <p:nvPr/>
          </p:nvSpPr>
          <p:spPr>
            <a:xfrm rot="0">
              <a:off x="1412393" y="-66675"/>
              <a:ext cx="13016557" cy="676275"/>
            </a:xfrm>
            <a:prstGeom prst="rect">
              <a:avLst/>
            </a:prstGeom>
          </p:spPr>
          <p:txBody>
            <a:bodyPr anchor="t" rtlCol="false" tIns="0" lIns="0" bIns="0" rIns="0">
              <a:spAutoFit/>
            </a:bodyPr>
            <a:lstStyle/>
            <a:p>
              <a:pPr algn="l">
                <a:lnSpc>
                  <a:spcPts val="4200"/>
                </a:lnSpc>
              </a:pPr>
              <a:r>
                <a:rPr lang="en-US" sz="3000">
                  <a:solidFill>
                    <a:srgbClr val="000000"/>
                  </a:solidFill>
                  <a:latin typeface="Open Sauce Bold"/>
                </a:rPr>
                <a:t>Plano de Recuperação</a:t>
              </a:r>
            </a:p>
          </p:txBody>
        </p:sp>
        <p:sp>
          <p:nvSpPr>
            <p:cNvPr name="TextBox 13" id="13"/>
            <p:cNvSpPr txBox="true"/>
            <p:nvPr/>
          </p:nvSpPr>
          <p:spPr>
            <a:xfrm rot="0">
              <a:off x="1412393" y="990901"/>
              <a:ext cx="13016557" cy="1788372"/>
            </a:xfrm>
            <a:prstGeom prst="rect">
              <a:avLst/>
            </a:prstGeom>
          </p:spPr>
          <p:txBody>
            <a:bodyPr anchor="t" rtlCol="false" tIns="0" lIns="0" bIns="0" rIns="0">
              <a:spAutoFit/>
            </a:bodyPr>
            <a:lstStyle/>
            <a:p>
              <a:pPr algn="l">
                <a:lnSpc>
                  <a:spcPts val="3639"/>
                </a:lnSpc>
              </a:pPr>
              <a:r>
                <a:rPr lang="en-US" sz="2599">
                  <a:solidFill>
                    <a:srgbClr val="000000"/>
                  </a:solidFill>
                  <a:latin typeface="Open Sauce"/>
                </a:rPr>
                <a:t>Desenvolver e testar um plano de recuperação de desastres para garantir a retomada das operações de forma rápida e eficaz.</a:t>
              </a:r>
            </a:p>
          </p:txBody>
        </p:sp>
        <p:sp>
          <p:nvSpPr>
            <p:cNvPr name="TextBox 14" id="14"/>
            <p:cNvSpPr txBox="true"/>
            <p:nvPr/>
          </p:nvSpPr>
          <p:spPr>
            <a:xfrm rot="0">
              <a:off x="0" y="-57150"/>
              <a:ext cx="1076115" cy="667798"/>
            </a:xfrm>
            <a:prstGeom prst="rect">
              <a:avLst/>
            </a:prstGeom>
          </p:spPr>
          <p:txBody>
            <a:bodyPr anchor="t" rtlCol="false" tIns="0" lIns="0" bIns="0" rIns="0">
              <a:spAutoFit/>
            </a:bodyPr>
            <a:lstStyle/>
            <a:p>
              <a:pPr algn="ctr">
                <a:lnSpc>
                  <a:spcPts val="4246"/>
                </a:lnSpc>
              </a:pPr>
              <a:r>
                <a:rPr lang="en-US" sz="3033">
                  <a:solidFill>
                    <a:srgbClr val="FF8E4F"/>
                  </a:solidFill>
                  <a:latin typeface="Open Sauce Bold"/>
                </a:rPr>
                <a:t>03</a:t>
              </a:r>
            </a:p>
          </p:txBody>
        </p:sp>
      </p:grpSp>
      <p:sp>
        <p:nvSpPr>
          <p:cNvPr name="TextBox 15" id="15"/>
          <p:cNvSpPr txBox="true"/>
          <p:nvPr/>
        </p:nvSpPr>
        <p:spPr>
          <a:xfrm rot="0">
            <a:off x="17144520" y="9182100"/>
            <a:ext cx="545786"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10622706" y="3444064"/>
            <a:ext cx="801714" cy="801714"/>
          </a:xfrm>
          <a:custGeom>
            <a:avLst/>
            <a:gdLst/>
            <a:ahLst/>
            <a:cxnLst/>
            <a:rect r="r" b="b" t="t" l="l"/>
            <a:pathLst>
              <a:path h="801714" w="801714">
                <a:moveTo>
                  <a:pt x="0" y="0"/>
                </a:moveTo>
                <a:lnTo>
                  <a:pt x="801714" y="0"/>
                </a:lnTo>
                <a:lnTo>
                  <a:pt x="801714" y="801714"/>
                </a:lnTo>
                <a:lnTo>
                  <a:pt x="0" y="801714"/>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3" id="3"/>
          <p:cNvSpPr/>
          <p:nvPr/>
        </p:nvSpPr>
        <p:spPr>
          <a:xfrm flipH="false" flipV="false" rot="0">
            <a:off x="14938242" y="3444064"/>
            <a:ext cx="801714" cy="801714"/>
          </a:xfrm>
          <a:custGeom>
            <a:avLst/>
            <a:gdLst/>
            <a:ahLst/>
            <a:cxnLst/>
            <a:rect r="r" b="b" t="t" l="l"/>
            <a:pathLst>
              <a:path h="801714" w="801714">
                <a:moveTo>
                  <a:pt x="0" y="0"/>
                </a:moveTo>
                <a:lnTo>
                  <a:pt x="801714" y="0"/>
                </a:lnTo>
                <a:lnTo>
                  <a:pt x="801714" y="801714"/>
                </a:lnTo>
                <a:lnTo>
                  <a:pt x="0" y="801714"/>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a:ln cap="sq">
            <a:noFill/>
            <a:prstDash val="solid"/>
            <a:miter/>
          </a:ln>
        </p:spPr>
      </p:sp>
      <p:sp>
        <p:nvSpPr>
          <p:cNvPr name="Freeform 4" id="4"/>
          <p:cNvSpPr/>
          <p:nvPr/>
        </p:nvSpPr>
        <p:spPr>
          <a:xfrm flipH="false" flipV="false" rot="0">
            <a:off x="6160940" y="3248939"/>
            <a:ext cx="1169000" cy="996838"/>
          </a:xfrm>
          <a:custGeom>
            <a:avLst/>
            <a:gdLst/>
            <a:ahLst/>
            <a:cxnLst/>
            <a:rect r="r" b="b" t="t" l="l"/>
            <a:pathLst>
              <a:path h="996838" w="1169000">
                <a:moveTo>
                  <a:pt x="0" y="0"/>
                </a:moveTo>
                <a:lnTo>
                  <a:pt x="1169000" y="0"/>
                </a:lnTo>
                <a:lnTo>
                  <a:pt x="1169000" y="996839"/>
                </a:lnTo>
                <a:lnTo>
                  <a:pt x="0" y="996839"/>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5" id="5"/>
          <p:cNvSpPr txBox="true"/>
          <p:nvPr/>
        </p:nvSpPr>
        <p:spPr>
          <a:xfrm rot="0">
            <a:off x="804798" y="1028866"/>
            <a:ext cx="16678404" cy="1057275"/>
          </a:xfrm>
          <a:prstGeom prst="rect">
            <a:avLst/>
          </a:prstGeom>
        </p:spPr>
        <p:txBody>
          <a:bodyPr anchor="t" rtlCol="false" tIns="0" lIns="0" bIns="0" rIns="0">
            <a:spAutoFit/>
          </a:bodyPr>
          <a:lstStyle/>
          <a:p>
            <a:pPr algn="ctr">
              <a:lnSpc>
                <a:spcPts val="8395"/>
              </a:lnSpc>
            </a:pPr>
            <a:r>
              <a:rPr lang="en-US" sz="6996">
                <a:solidFill>
                  <a:srgbClr val="FF914D"/>
                </a:solidFill>
                <a:latin typeface="Open Sauce Heavy"/>
              </a:rPr>
              <a:t>Malware e Mecanismos de Proteção</a:t>
            </a:r>
          </a:p>
        </p:txBody>
      </p:sp>
      <p:grpSp>
        <p:nvGrpSpPr>
          <p:cNvPr name="Group 6" id="6"/>
          <p:cNvGrpSpPr/>
          <p:nvPr/>
        </p:nvGrpSpPr>
        <p:grpSpPr>
          <a:xfrm rot="0">
            <a:off x="869427" y="4701113"/>
            <a:ext cx="3150410" cy="3242463"/>
            <a:chOff x="0" y="0"/>
            <a:chExt cx="4200547" cy="4323284"/>
          </a:xfrm>
        </p:grpSpPr>
        <p:sp>
          <p:nvSpPr>
            <p:cNvPr name="TextBox 7" id="7"/>
            <p:cNvSpPr txBox="true"/>
            <p:nvPr/>
          </p:nvSpPr>
          <p:spPr>
            <a:xfrm rot="0">
              <a:off x="0" y="-76200"/>
              <a:ext cx="4200547" cy="792424"/>
            </a:xfrm>
            <a:prstGeom prst="rect">
              <a:avLst/>
            </a:prstGeom>
          </p:spPr>
          <p:txBody>
            <a:bodyPr anchor="t" rtlCol="false" tIns="0" lIns="0" bIns="0" rIns="0">
              <a:spAutoFit/>
            </a:bodyPr>
            <a:lstStyle/>
            <a:p>
              <a:pPr algn="ctr">
                <a:lnSpc>
                  <a:spcPts val="5021"/>
                </a:lnSpc>
              </a:pPr>
              <a:r>
                <a:rPr lang="en-US" sz="3586">
                  <a:solidFill>
                    <a:srgbClr val="000000"/>
                  </a:solidFill>
                  <a:latin typeface="Open Sauce Bold"/>
                </a:rPr>
                <a:t>Antivírus</a:t>
              </a:r>
            </a:p>
          </p:txBody>
        </p:sp>
        <p:sp>
          <p:nvSpPr>
            <p:cNvPr name="TextBox 8" id="8"/>
            <p:cNvSpPr txBox="true"/>
            <p:nvPr/>
          </p:nvSpPr>
          <p:spPr>
            <a:xfrm rot="0">
              <a:off x="0" y="1194456"/>
              <a:ext cx="4200547" cy="3128827"/>
            </a:xfrm>
            <a:prstGeom prst="rect">
              <a:avLst/>
            </a:prstGeom>
          </p:spPr>
          <p:txBody>
            <a:bodyPr anchor="t" rtlCol="false" tIns="0" lIns="0" bIns="0" rIns="0">
              <a:spAutoFit/>
            </a:bodyPr>
            <a:lstStyle/>
            <a:p>
              <a:pPr algn="ctr">
                <a:lnSpc>
                  <a:spcPts val="3766"/>
                </a:lnSpc>
              </a:pPr>
              <a:r>
                <a:rPr lang="en-US" sz="2690">
                  <a:solidFill>
                    <a:srgbClr val="000000"/>
                  </a:solidFill>
                  <a:latin typeface="Open Sauce"/>
                </a:rPr>
                <a:t>Software especializado em detectar, bloquear e remover malware.</a:t>
              </a:r>
            </a:p>
          </p:txBody>
        </p:sp>
      </p:grpSp>
      <p:grpSp>
        <p:nvGrpSpPr>
          <p:cNvPr name="Group 9" id="9"/>
          <p:cNvGrpSpPr/>
          <p:nvPr/>
        </p:nvGrpSpPr>
        <p:grpSpPr>
          <a:xfrm rot="0">
            <a:off x="5158893" y="4701113"/>
            <a:ext cx="3150410" cy="3242463"/>
            <a:chOff x="0" y="0"/>
            <a:chExt cx="4200547" cy="4323284"/>
          </a:xfrm>
        </p:grpSpPr>
        <p:sp>
          <p:nvSpPr>
            <p:cNvPr name="TextBox 10" id="10"/>
            <p:cNvSpPr txBox="true"/>
            <p:nvPr/>
          </p:nvSpPr>
          <p:spPr>
            <a:xfrm rot="0">
              <a:off x="0" y="-76200"/>
              <a:ext cx="4200547" cy="792424"/>
            </a:xfrm>
            <a:prstGeom prst="rect">
              <a:avLst/>
            </a:prstGeom>
          </p:spPr>
          <p:txBody>
            <a:bodyPr anchor="t" rtlCol="false" tIns="0" lIns="0" bIns="0" rIns="0">
              <a:spAutoFit/>
            </a:bodyPr>
            <a:lstStyle/>
            <a:p>
              <a:pPr algn="ctr">
                <a:lnSpc>
                  <a:spcPts val="5021"/>
                </a:lnSpc>
              </a:pPr>
              <a:r>
                <a:rPr lang="en-US" sz="3586">
                  <a:solidFill>
                    <a:srgbClr val="000000"/>
                  </a:solidFill>
                  <a:latin typeface="Open Sauce Bold"/>
                </a:rPr>
                <a:t>Firewall</a:t>
              </a:r>
            </a:p>
          </p:txBody>
        </p:sp>
        <p:sp>
          <p:nvSpPr>
            <p:cNvPr name="TextBox 11" id="11"/>
            <p:cNvSpPr txBox="true"/>
            <p:nvPr/>
          </p:nvSpPr>
          <p:spPr>
            <a:xfrm rot="0">
              <a:off x="0" y="1194456"/>
              <a:ext cx="4200547" cy="3128827"/>
            </a:xfrm>
            <a:prstGeom prst="rect">
              <a:avLst/>
            </a:prstGeom>
          </p:spPr>
          <p:txBody>
            <a:bodyPr anchor="t" rtlCol="false" tIns="0" lIns="0" bIns="0" rIns="0">
              <a:spAutoFit/>
            </a:bodyPr>
            <a:lstStyle/>
            <a:p>
              <a:pPr algn="ctr">
                <a:lnSpc>
                  <a:spcPts val="3766"/>
                </a:lnSpc>
              </a:pPr>
              <a:r>
                <a:rPr lang="en-US" sz="2690">
                  <a:solidFill>
                    <a:srgbClr val="000000"/>
                  </a:solidFill>
                  <a:latin typeface="Open Sauce"/>
                </a:rPr>
                <a:t>Barreira de segurança que monitora e controla o tráfego de rede.</a:t>
              </a:r>
            </a:p>
          </p:txBody>
        </p:sp>
      </p:grpSp>
      <p:sp>
        <p:nvSpPr>
          <p:cNvPr name="Freeform 12" id="12"/>
          <p:cNvSpPr/>
          <p:nvPr/>
        </p:nvSpPr>
        <p:spPr>
          <a:xfrm flipH="false" flipV="false" rot="0">
            <a:off x="1949948" y="3095349"/>
            <a:ext cx="989369" cy="1150429"/>
          </a:xfrm>
          <a:custGeom>
            <a:avLst/>
            <a:gdLst/>
            <a:ahLst/>
            <a:cxnLst/>
            <a:rect r="r" b="b" t="t" l="l"/>
            <a:pathLst>
              <a:path h="1150429" w="989369">
                <a:moveTo>
                  <a:pt x="0" y="0"/>
                </a:moveTo>
                <a:lnTo>
                  <a:pt x="989369" y="0"/>
                </a:lnTo>
                <a:lnTo>
                  <a:pt x="989369" y="1150429"/>
                </a:lnTo>
                <a:lnTo>
                  <a:pt x="0" y="115042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grpSp>
        <p:nvGrpSpPr>
          <p:cNvPr name="Group 13" id="13"/>
          <p:cNvGrpSpPr/>
          <p:nvPr/>
        </p:nvGrpSpPr>
        <p:grpSpPr>
          <a:xfrm rot="0">
            <a:off x="9448358" y="4701113"/>
            <a:ext cx="3150410" cy="3242463"/>
            <a:chOff x="0" y="0"/>
            <a:chExt cx="4200547" cy="4323284"/>
          </a:xfrm>
        </p:grpSpPr>
        <p:sp>
          <p:nvSpPr>
            <p:cNvPr name="TextBox 14" id="14"/>
            <p:cNvSpPr txBox="true"/>
            <p:nvPr/>
          </p:nvSpPr>
          <p:spPr>
            <a:xfrm rot="0">
              <a:off x="0" y="-76200"/>
              <a:ext cx="4200547" cy="792424"/>
            </a:xfrm>
            <a:prstGeom prst="rect">
              <a:avLst/>
            </a:prstGeom>
          </p:spPr>
          <p:txBody>
            <a:bodyPr anchor="t" rtlCol="false" tIns="0" lIns="0" bIns="0" rIns="0">
              <a:spAutoFit/>
            </a:bodyPr>
            <a:lstStyle/>
            <a:p>
              <a:pPr algn="ctr">
                <a:lnSpc>
                  <a:spcPts val="5021"/>
                </a:lnSpc>
              </a:pPr>
              <a:r>
                <a:rPr lang="en-US" sz="3586">
                  <a:solidFill>
                    <a:srgbClr val="000000"/>
                  </a:solidFill>
                  <a:latin typeface="Open Sauce Bold"/>
                </a:rPr>
                <a:t>Anti-Malware</a:t>
              </a:r>
            </a:p>
          </p:txBody>
        </p:sp>
        <p:sp>
          <p:nvSpPr>
            <p:cNvPr name="TextBox 15" id="15"/>
            <p:cNvSpPr txBox="true"/>
            <p:nvPr/>
          </p:nvSpPr>
          <p:spPr>
            <a:xfrm rot="0">
              <a:off x="0" y="1194456"/>
              <a:ext cx="4200547" cy="3128827"/>
            </a:xfrm>
            <a:prstGeom prst="rect">
              <a:avLst/>
            </a:prstGeom>
          </p:spPr>
          <p:txBody>
            <a:bodyPr anchor="t" rtlCol="false" tIns="0" lIns="0" bIns="0" rIns="0">
              <a:spAutoFit/>
            </a:bodyPr>
            <a:lstStyle/>
            <a:p>
              <a:pPr algn="ctr">
                <a:lnSpc>
                  <a:spcPts val="3766"/>
                </a:lnSpc>
              </a:pPr>
              <a:r>
                <a:rPr lang="en-US" sz="2690">
                  <a:solidFill>
                    <a:srgbClr val="000000"/>
                  </a:solidFill>
                  <a:latin typeface="Open Sauce"/>
                </a:rPr>
                <a:t>Ferramentas</a:t>
              </a:r>
            </a:p>
            <a:p>
              <a:pPr algn="ctr">
                <a:lnSpc>
                  <a:spcPts val="3766"/>
                </a:lnSpc>
              </a:pPr>
              <a:r>
                <a:rPr lang="en-US" sz="2690">
                  <a:solidFill>
                    <a:srgbClr val="000000"/>
                  </a:solidFill>
                  <a:latin typeface="Open Sauce"/>
                </a:rPr>
                <a:t>avançadas para identificar e eliminar ameaças complexas.</a:t>
              </a:r>
            </a:p>
          </p:txBody>
        </p:sp>
      </p:grpSp>
      <p:grpSp>
        <p:nvGrpSpPr>
          <p:cNvPr name="Group 16" id="16"/>
          <p:cNvGrpSpPr/>
          <p:nvPr/>
        </p:nvGrpSpPr>
        <p:grpSpPr>
          <a:xfrm rot="0">
            <a:off x="13366756" y="4701113"/>
            <a:ext cx="3892544" cy="3870733"/>
            <a:chOff x="0" y="0"/>
            <a:chExt cx="5190059" cy="5160977"/>
          </a:xfrm>
        </p:grpSpPr>
        <p:sp>
          <p:nvSpPr>
            <p:cNvPr name="TextBox 17" id="17"/>
            <p:cNvSpPr txBox="true"/>
            <p:nvPr/>
          </p:nvSpPr>
          <p:spPr>
            <a:xfrm rot="0">
              <a:off x="0" y="-76200"/>
              <a:ext cx="5190059" cy="1630117"/>
            </a:xfrm>
            <a:prstGeom prst="rect">
              <a:avLst/>
            </a:prstGeom>
          </p:spPr>
          <p:txBody>
            <a:bodyPr anchor="t" rtlCol="false" tIns="0" lIns="0" bIns="0" rIns="0">
              <a:spAutoFit/>
            </a:bodyPr>
            <a:lstStyle/>
            <a:p>
              <a:pPr algn="ctr">
                <a:lnSpc>
                  <a:spcPts val="5021"/>
                </a:lnSpc>
              </a:pPr>
              <a:r>
                <a:rPr lang="en-US" sz="3586">
                  <a:solidFill>
                    <a:srgbClr val="000000"/>
                  </a:solidFill>
                  <a:latin typeface="Open Sauce Bold"/>
                </a:rPr>
                <a:t>Gerenciamento de Atualizações</a:t>
              </a:r>
            </a:p>
          </p:txBody>
        </p:sp>
        <p:sp>
          <p:nvSpPr>
            <p:cNvPr name="TextBox 18" id="18"/>
            <p:cNvSpPr txBox="true"/>
            <p:nvPr/>
          </p:nvSpPr>
          <p:spPr>
            <a:xfrm rot="0">
              <a:off x="494756" y="2032149"/>
              <a:ext cx="4200547" cy="3128827"/>
            </a:xfrm>
            <a:prstGeom prst="rect">
              <a:avLst/>
            </a:prstGeom>
          </p:spPr>
          <p:txBody>
            <a:bodyPr anchor="t" rtlCol="false" tIns="0" lIns="0" bIns="0" rIns="0">
              <a:spAutoFit/>
            </a:bodyPr>
            <a:lstStyle/>
            <a:p>
              <a:pPr algn="ctr">
                <a:lnSpc>
                  <a:spcPts val="3766"/>
                </a:lnSpc>
              </a:pPr>
              <a:r>
                <a:rPr lang="en-US" sz="2690">
                  <a:solidFill>
                    <a:srgbClr val="000000"/>
                  </a:solidFill>
                  <a:latin typeface="Open Sauce"/>
                </a:rPr>
                <a:t>Manter o software atualizado para corrigir</a:t>
              </a:r>
            </a:p>
            <a:p>
              <a:pPr algn="ctr">
                <a:lnSpc>
                  <a:spcPts val="3766"/>
                </a:lnSpc>
              </a:pPr>
              <a:r>
                <a:rPr lang="en-US" sz="2690">
                  <a:solidFill>
                    <a:srgbClr val="000000"/>
                  </a:solidFill>
                  <a:latin typeface="Open Sauce"/>
                </a:rPr>
                <a:t>vulnerabilidades conhecidas.</a:t>
              </a:r>
            </a:p>
          </p:txBody>
        </p:sp>
      </p:grpSp>
      <p:sp>
        <p:nvSpPr>
          <p:cNvPr name="TextBox 19" id="19"/>
          <p:cNvSpPr txBox="true"/>
          <p:nvPr/>
        </p:nvSpPr>
        <p:spPr>
          <a:xfrm rot="0">
            <a:off x="17142678" y="9182100"/>
            <a:ext cx="549469"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55</a:t>
            </a:r>
          </a:p>
        </p:txBody>
      </p:sp>
    </p:spTree>
  </p:cSld>
  <p:clrMapOvr>
    <a:masterClrMapping/>
  </p:clrMapOvr>
</p:sld>
</file>

<file path=ppt/slides/slide56.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028700" y="1971232"/>
            <a:ext cx="10764476" cy="714230"/>
          </a:xfrm>
          <a:prstGeom prst="rect">
            <a:avLst/>
          </a:prstGeom>
        </p:spPr>
        <p:txBody>
          <a:bodyPr anchor="t" rtlCol="false" tIns="0" lIns="0" bIns="0" rIns="0">
            <a:spAutoFit/>
          </a:bodyPr>
          <a:lstStyle/>
          <a:p>
            <a:pPr algn="l">
              <a:lnSpc>
                <a:spcPts val="5811"/>
              </a:lnSpc>
            </a:pPr>
            <a:r>
              <a:rPr lang="en-US" sz="4151">
                <a:solidFill>
                  <a:srgbClr val="828282">
                    <a:alpha val="49804"/>
                  </a:srgbClr>
                </a:solidFill>
                <a:latin typeface="Open Sauce Bold"/>
              </a:rPr>
              <a:t>REFERÊNCIAS</a:t>
            </a:r>
          </a:p>
        </p:txBody>
      </p:sp>
      <p:grpSp>
        <p:nvGrpSpPr>
          <p:cNvPr name="Group 3" id="3"/>
          <p:cNvGrpSpPr/>
          <p:nvPr/>
        </p:nvGrpSpPr>
        <p:grpSpPr>
          <a:xfrm rot="0">
            <a:off x="910818" y="3234713"/>
            <a:ext cx="16230600" cy="1359535"/>
            <a:chOff x="0" y="0"/>
            <a:chExt cx="21640800" cy="1812713"/>
          </a:xfrm>
        </p:grpSpPr>
        <p:sp>
          <p:nvSpPr>
            <p:cNvPr name="TextBox 4" id="4"/>
            <p:cNvSpPr txBox="true"/>
            <p:nvPr/>
          </p:nvSpPr>
          <p:spPr>
            <a:xfrm rot="0">
              <a:off x="0" y="-14605"/>
              <a:ext cx="78582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01</a:t>
              </a:r>
            </a:p>
          </p:txBody>
        </p:sp>
        <p:sp>
          <p:nvSpPr>
            <p:cNvPr name="TextBox 5" id="5"/>
            <p:cNvSpPr txBox="true"/>
            <p:nvPr/>
          </p:nvSpPr>
          <p:spPr>
            <a:xfrm rot="0">
              <a:off x="1086399" y="-47625"/>
              <a:ext cx="20554401" cy="1860338"/>
            </a:xfrm>
            <a:prstGeom prst="rect">
              <a:avLst/>
            </a:prstGeom>
          </p:spPr>
          <p:txBody>
            <a:bodyPr anchor="t" rtlCol="false" tIns="0" lIns="0" bIns="0" rIns="0">
              <a:spAutoFit/>
            </a:bodyPr>
            <a:lstStyle/>
            <a:p>
              <a:pPr algn="l">
                <a:lnSpc>
                  <a:spcPts val="3814"/>
                </a:lnSpc>
              </a:pPr>
              <a:r>
                <a:rPr lang="en-US" sz="2724">
                  <a:solidFill>
                    <a:srgbClr val="000000"/>
                  </a:solidFill>
                  <a:latin typeface="Open Sauce"/>
                </a:rPr>
                <a:t>TANENBAUM, Andrew Stuart. Sistemas Operacionais Modernos. 4. ed. São Paulo: Pearson, 2010.</a:t>
              </a:r>
            </a:p>
            <a:p>
              <a:pPr algn="l">
                <a:lnSpc>
                  <a:spcPts val="3814"/>
                </a:lnSpc>
              </a:pPr>
            </a:p>
          </p:txBody>
        </p:sp>
      </p:grpSp>
      <p:sp>
        <p:nvSpPr>
          <p:cNvPr name="TextBox 6" id="6"/>
          <p:cNvSpPr txBox="true"/>
          <p:nvPr/>
        </p:nvSpPr>
        <p:spPr>
          <a:xfrm rot="0">
            <a:off x="17141418" y="9182100"/>
            <a:ext cx="551990"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56</a:t>
            </a:r>
          </a:p>
        </p:txBody>
      </p:sp>
      <p:grpSp>
        <p:nvGrpSpPr>
          <p:cNvPr name="Group 7" id="7"/>
          <p:cNvGrpSpPr/>
          <p:nvPr/>
        </p:nvGrpSpPr>
        <p:grpSpPr>
          <a:xfrm rot="0">
            <a:off x="910818" y="4194650"/>
            <a:ext cx="16230600" cy="1359535"/>
            <a:chOff x="0" y="0"/>
            <a:chExt cx="21640800" cy="1812713"/>
          </a:xfrm>
        </p:grpSpPr>
        <p:sp>
          <p:nvSpPr>
            <p:cNvPr name="TextBox 8" id="8"/>
            <p:cNvSpPr txBox="true"/>
            <p:nvPr/>
          </p:nvSpPr>
          <p:spPr>
            <a:xfrm rot="0">
              <a:off x="0" y="-14605"/>
              <a:ext cx="78582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02</a:t>
              </a:r>
            </a:p>
          </p:txBody>
        </p:sp>
        <p:sp>
          <p:nvSpPr>
            <p:cNvPr name="TextBox 9" id="9"/>
            <p:cNvSpPr txBox="true"/>
            <p:nvPr/>
          </p:nvSpPr>
          <p:spPr>
            <a:xfrm rot="0">
              <a:off x="1086399" y="-47625"/>
              <a:ext cx="20554401" cy="1860338"/>
            </a:xfrm>
            <a:prstGeom prst="rect">
              <a:avLst/>
            </a:prstGeom>
          </p:spPr>
          <p:txBody>
            <a:bodyPr anchor="t" rtlCol="false" tIns="0" lIns="0" bIns="0" rIns="0">
              <a:spAutoFit/>
            </a:bodyPr>
            <a:lstStyle/>
            <a:p>
              <a:pPr algn="l">
                <a:lnSpc>
                  <a:spcPts val="3814"/>
                </a:lnSpc>
              </a:pPr>
              <a:r>
                <a:rPr lang="en-US" sz="2724">
                  <a:solidFill>
                    <a:srgbClr val="000000"/>
                  </a:solidFill>
                  <a:latin typeface="Open Sauce"/>
                </a:rPr>
                <a:t>IMAGENS ARQUIVOS. Freepik, 2024. Disponível em: https://br.freepik.com/ . Acesso em: 19, maio de 2024.</a:t>
              </a:r>
            </a:p>
            <a:p>
              <a:pPr algn="l">
                <a:lnSpc>
                  <a:spcPts val="3814"/>
                </a:lnSpc>
              </a:pPr>
            </a:p>
          </p:txBody>
        </p:sp>
      </p:grpSp>
      <p:grpSp>
        <p:nvGrpSpPr>
          <p:cNvPr name="Group 10" id="10"/>
          <p:cNvGrpSpPr/>
          <p:nvPr/>
        </p:nvGrpSpPr>
        <p:grpSpPr>
          <a:xfrm rot="0">
            <a:off x="910818" y="5143500"/>
            <a:ext cx="16230600" cy="1835785"/>
            <a:chOff x="0" y="0"/>
            <a:chExt cx="21640800" cy="2447713"/>
          </a:xfrm>
        </p:grpSpPr>
        <p:sp>
          <p:nvSpPr>
            <p:cNvPr name="TextBox 11" id="11"/>
            <p:cNvSpPr txBox="true"/>
            <p:nvPr/>
          </p:nvSpPr>
          <p:spPr>
            <a:xfrm rot="0">
              <a:off x="0" y="-14605"/>
              <a:ext cx="78582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03</a:t>
              </a:r>
            </a:p>
          </p:txBody>
        </p:sp>
        <p:sp>
          <p:nvSpPr>
            <p:cNvPr name="TextBox 12" id="12"/>
            <p:cNvSpPr txBox="true"/>
            <p:nvPr/>
          </p:nvSpPr>
          <p:spPr>
            <a:xfrm rot="0">
              <a:off x="1086399" y="-47625"/>
              <a:ext cx="20554401" cy="2495338"/>
            </a:xfrm>
            <a:prstGeom prst="rect">
              <a:avLst/>
            </a:prstGeom>
          </p:spPr>
          <p:txBody>
            <a:bodyPr anchor="t" rtlCol="false" tIns="0" lIns="0" bIns="0" rIns="0">
              <a:spAutoFit/>
            </a:bodyPr>
            <a:lstStyle/>
            <a:p>
              <a:pPr algn="l">
                <a:lnSpc>
                  <a:spcPts val="3814"/>
                </a:lnSpc>
              </a:pPr>
              <a:r>
                <a:rPr lang="en-US" sz="2724">
                  <a:solidFill>
                    <a:srgbClr val="000000"/>
                  </a:solidFill>
                  <a:latin typeface="Open Sauce"/>
                </a:rPr>
                <a:t>SILBERSCHATZ, Abraham; GAGNE, Greg; GALVIN, Peter B.</a:t>
              </a:r>
              <a:r>
                <a:rPr lang="en-US" sz="2724">
                  <a:solidFill>
                    <a:srgbClr val="000000"/>
                  </a:solidFill>
                  <a:latin typeface="Open Sauce"/>
                </a:rPr>
                <a:t> Operating System Concepts. 9. ed. Hoboken: Wiley, 2012.</a:t>
              </a:r>
            </a:p>
            <a:p>
              <a:pPr algn="l">
                <a:lnSpc>
                  <a:spcPts val="3814"/>
                </a:lnSpc>
              </a:pPr>
            </a:p>
            <a:p>
              <a:pPr algn="l">
                <a:lnSpc>
                  <a:spcPts val="3814"/>
                </a:lnSpc>
              </a:pPr>
            </a:p>
          </p:txBody>
        </p:sp>
      </p:grpSp>
      <p:grpSp>
        <p:nvGrpSpPr>
          <p:cNvPr name="Group 13" id="13"/>
          <p:cNvGrpSpPr/>
          <p:nvPr/>
        </p:nvGrpSpPr>
        <p:grpSpPr>
          <a:xfrm rot="0">
            <a:off x="910818" y="6097110"/>
            <a:ext cx="16230600" cy="883285"/>
            <a:chOff x="0" y="0"/>
            <a:chExt cx="21640800" cy="1177713"/>
          </a:xfrm>
        </p:grpSpPr>
        <p:sp>
          <p:nvSpPr>
            <p:cNvPr name="TextBox 14" id="14"/>
            <p:cNvSpPr txBox="true"/>
            <p:nvPr/>
          </p:nvSpPr>
          <p:spPr>
            <a:xfrm rot="0">
              <a:off x="0" y="-14605"/>
              <a:ext cx="785829" cy="591185"/>
            </a:xfrm>
            <a:prstGeom prst="rect">
              <a:avLst/>
            </a:prstGeom>
          </p:spPr>
          <p:txBody>
            <a:bodyPr anchor="t" rtlCol="false" tIns="0" lIns="0" bIns="0" rIns="0">
              <a:spAutoFit/>
            </a:bodyPr>
            <a:lstStyle/>
            <a:p>
              <a:pPr algn="ctr">
                <a:lnSpc>
                  <a:spcPts val="3779"/>
                </a:lnSpc>
              </a:pPr>
              <a:r>
                <a:rPr lang="en-US" sz="2700">
                  <a:solidFill>
                    <a:srgbClr val="FF8E4F"/>
                  </a:solidFill>
                  <a:latin typeface="Open Sauce Bold"/>
                </a:rPr>
                <a:t>04</a:t>
              </a:r>
            </a:p>
          </p:txBody>
        </p:sp>
        <p:sp>
          <p:nvSpPr>
            <p:cNvPr name="TextBox 15" id="15"/>
            <p:cNvSpPr txBox="true"/>
            <p:nvPr/>
          </p:nvSpPr>
          <p:spPr>
            <a:xfrm rot="0">
              <a:off x="1086399" y="-47625"/>
              <a:ext cx="20554401" cy="1225338"/>
            </a:xfrm>
            <a:prstGeom prst="rect">
              <a:avLst/>
            </a:prstGeom>
          </p:spPr>
          <p:txBody>
            <a:bodyPr anchor="t" rtlCol="false" tIns="0" lIns="0" bIns="0" rIns="0">
              <a:spAutoFit/>
            </a:bodyPr>
            <a:lstStyle/>
            <a:p>
              <a:pPr algn="l">
                <a:lnSpc>
                  <a:spcPts val="3814"/>
                </a:lnSpc>
              </a:pPr>
              <a:r>
                <a:rPr lang="en-US" sz="2724">
                  <a:solidFill>
                    <a:srgbClr val="000000"/>
                  </a:solidFill>
                  <a:latin typeface="Open Sauce"/>
                </a:rPr>
                <a:t>CARRIER, Brian.</a:t>
              </a:r>
              <a:r>
                <a:rPr lang="en-US" sz="2724">
                  <a:solidFill>
                    <a:srgbClr val="000000"/>
                  </a:solidFill>
                  <a:latin typeface="Open Sauce"/>
                </a:rPr>
                <a:t> File System Forensic Analysis. Boston: Addison-Wesley Professional, 2005.</a:t>
              </a:r>
            </a:p>
            <a:p>
              <a:pPr algn="l">
                <a:lnSpc>
                  <a:spcPts val="3814"/>
                </a:lnSpc>
              </a:pPr>
            </a:p>
          </p:txBody>
        </p:sp>
      </p:grpSp>
    </p:spTree>
  </p:cSld>
  <p:clrMapOvr>
    <a:masterClrMapping/>
  </p:clrMapOvr>
</p:sld>
</file>

<file path=ppt/slides/slide57.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TextBox 2" id="2"/>
          <p:cNvSpPr txBox="true"/>
          <p:nvPr/>
        </p:nvSpPr>
        <p:spPr>
          <a:xfrm rot="0">
            <a:off x="198405" y="270068"/>
            <a:ext cx="17566882" cy="10032165"/>
          </a:xfrm>
          <a:prstGeom prst="rect">
            <a:avLst/>
          </a:prstGeom>
        </p:spPr>
        <p:txBody>
          <a:bodyPr anchor="t" rtlCol="false" tIns="0" lIns="0" bIns="0" rIns="0">
            <a:spAutoFit/>
          </a:bodyPr>
          <a:lstStyle/>
          <a:p>
            <a:pPr algn="l">
              <a:lnSpc>
                <a:spcPts val="2311"/>
              </a:lnSpc>
            </a:pPr>
            <a:r>
              <a:rPr lang="en-US" sz="1650">
                <a:solidFill>
                  <a:srgbClr val="000000"/>
                </a:solidFill>
                <a:latin typeface="Open Sauce Bold"/>
              </a:rPr>
              <a:t>Reconhecimentos e Direitos Autorais</a:t>
            </a:r>
          </a:p>
          <a:p>
            <a:pPr algn="l">
              <a:lnSpc>
                <a:spcPts val="2311"/>
              </a:lnSpc>
            </a:pPr>
          </a:p>
          <a:p>
            <a:pPr algn="l">
              <a:lnSpc>
                <a:spcPts val="2311"/>
              </a:lnSpc>
            </a:pPr>
            <a:r>
              <a:rPr lang="en-US" sz="1650">
                <a:solidFill>
                  <a:srgbClr val="000000"/>
                </a:solidFill>
                <a:latin typeface="Open Sauce Bold"/>
              </a:rPr>
              <a:t>@autor: [Leônidas Serra, Isabela Oliveira, Paulo Arthur, Samuel Basílio]</a:t>
            </a:r>
          </a:p>
          <a:p>
            <a:pPr algn="l">
              <a:lnSpc>
                <a:spcPts val="2311"/>
              </a:lnSpc>
            </a:pPr>
          </a:p>
          <a:p>
            <a:pPr algn="l">
              <a:lnSpc>
                <a:spcPts val="2311"/>
              </a:lnSpc>
            </a:pPr>
            <a:r>
              <a:rPr lang="en-US" sz="1650">
                <a:solidFill>
                  <a:srgbClr val="000000"/>
                </a:solidFill>
                <a:latin typeface="Open Sauce Bold"/>
              </a:rPr>
              <a:t>@contato: [leonidas.serra@discente.ufma.br, moreira.isabela@discente.ufma.br, paulo.alb@discente.ufma.br]</a:t>
            </a:r>
          </a:p>
          <a:p>
            <a:pPr algn="l">
              <a:lnSpc>
                <a:spcPts val="2311"/>
              </a:lnSpc>
            </a:pPr>
          </a:p>
          <a:p>
            <a:pPr algn="l">
              <a:lnSpc>
                <a:spcPts val="2311"/>
              </a:lnSpc>
            </a:pPr>
            <a:r>
              <a:rPr lang="en-US" sz="1650">
                <a:solidFill>
                  <a:srgbClr val="000000"/>
                </a:solidFill>
                <a:latin typeface="Open Sauce Bold"/>
              </a:rPr>
              <a:t>@data última versão: [14/06/2024]</a:t>
            </a:r>
          </a:p>
          <a:p>
            <a:pPr algn="l">
              <a:lnSpc>
                <a:spcPts val="2311"/>
              </a:lnSpc>
            </a:pPr>
          </a:p>
          <a:p>
            <a:pPr algn="l">
              <a:lnSpc>
                <a:spcPts val="2311"/>
              </a:lnSpc>
            </a:pPr>
            <a:r>
              <a:rPr lang="en-US" sz="1650">
                <a:solidFill>
                  <a:srgbClr val="000000"/>
                </a:solidFill>
                <a:latin typeface="Open Sauce Bold"/>
              </a:rPr>
              <a:t>@versão: 1.0</a:t>
            </a:r>
          </a:p>
          <a:p>
            <a:pPr algn="l">
              <a:lnSpc>
                <a:spcPts val="2311"/>
              </a:lnSpc>
            </a:pPr>
          </a:p>
          <a:p>
            <a:pPr algn="l">
              <a:lnSpc>
                <a:spcPts val="2311"/>
              </a:lnSpc>
            </a:pPr>
            <a:r>
              <a:rPr lang="en-US" sz="1650">
                <a:solidFill>
                  <a:srgbClr val="000000"/>
                </a:solidFill>
                <a:latin typeface="Open Sauce Bold"/>
              </a:rPr>
              <a:t>@outros repositórios: [URLs - apontem para o seus gits, se quiserem]</a:t>
            </a:r>
          </a:p>
          <a:p>
            <a:pPr algn="l">
              <a:lnSpc>
                <a:spcPts val="2311"/>
              </a:lnSpc>
            </a:pPr>
          </a:p>
          <a:p>
            <a:pPr algn="l">
              <a:lnSpc>
                <a:spcPts val="2311"/>
              </a:lnSpc>
            </a:pPr>
            <a:r>
              <a:rPr lang="en-US" sz="1650">
                <a:solidFill>
                  <a:srgbClr val="000000"/>
                </a:solidFill>
                <a:latin typeface="Open Sauce Bold"/>
              </a:rPr>
              <a:t>@Agradecimentos: Universidade Federal do Maranhão (UFMA), Professor Doutor Thales Levi Azevedo Valente, e colegas de curso.</a:t>
            </a:r>
          </a:p>
          <a:p>
            <a:pPr algn="l">
              <a:lnSpc>
                <a:spcPts val="2311"/>
              </a:lnSpc>
            </a:pPr>
          </a:p>
          <a:p>
            <a:pPr algn="l">
              <a:lnSpc>
                <a:spcPts val="2311"/>
              </a:lnSpc>
            </a:pPr>
            <a:r>
              <a:rPr lang="en-US" sz="1650">
                <a:solidFill>
                  <a:srgbClr val="000000"/>
                </a:solidFill>
                <a:latin typeface="Open Sauce Bold"/>
              </a:rPr>
              <a:t>@Copyright/License</a:t>
            </a:r>
          </a:p>
          <a:p>
            <a:pPr algn="l">
              <a:lnSpc>
                <a:spcPts val="2311"/>
              </a:lnSpc>
            </a:pPr>
          </a:p>
          <a:p>
            <a:pPr algn="l">
              <a:lnSpc>
                <a:spcPts val="2311"/>
              </a:lnSpc>
            </a:pPr>
            <a:r>
              <a:rPr lang="en-US" sz="1650">
                <a:solidFill>
                  <a:srgbClr val="000000"/>
                </a:solidFill>
                <a:latin typeface="Open Sauce Bold"/>
              </a:rPr>
              <a:t>Este material é resultado de um trabalho acadêmico para a disciplina SISTEMAS OPERACIONAIS, sobre a orientação do professor Dr. THALES LEVI AZEVEDO VALENTE, semestre letivo 2024.1,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reproduzida abaixo e, portanto, é compatível com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l">
              <a:lnSpc>
                <a:spcPts val="2311"/>
              </a:lnSpc>
            </a:pPr>
          </a:p>
          <a:p>
            <a:pPr algn="l">
              <a:lnSpc>
                <a:spcPts val="2311"/>
              </a:lnSpc>
            </a:pPr>
            <a:r>
              <a:rPr lang="en-US" sz="1650">
                <a:solidFill>
                  <a:srgbClr val="000000"/>
                </a:solidFill>
                <a:latin typeface="Open Sauce Bold"/>
              </a:rPr>
              <a:t>Copyright © 2024 Educational Material</a:t>
            </a:r>
          </a:p>
          <a:p>
            <a:pPr algn="l">
              <a:lnSpc>
                <a:spcPts val="2311"/>
              </a:lnSpc>
            </a:pPr>
          </a:p>
          <a:p>
            <a:pPr algn="l">
              <a:lnSpc>
                <a:spcPts val="2311"/>
              </a:lnSpc>
            </a:pPr>
            <a:r>
              <a:rPr lang="en-US" sz="1650">
                <a:solidFill>
                  <a:srgbClr val="000000"/>
                </a:solidFill>
                <a:latin typeface="Open Sauce Bold"/>
              </a:rPr>
              <a:t>Este material está licenciado sob a Licença MIT. É permitido o uso, cópia, modificação, e distribuição deste material para qualquer fim, desde que acompanhado deste aviso de direitos autorais.</a:t>
            </a:r>
          </a:p>
          <a:p>
            <a:pPr algn="l">
              <a:lnSpc>
                <a:spcPts val="2311"/>
              </a:lnSpc>
            </a:pPr>
          </a:p>
          <a:p>
            <a:pPr algn="l">
              <a:lnSpc>
                <a:spcPts val="2311"/>
              </a:lnSpc>
            </a:pPr>
            <a:r>
              <a:rPr lang="en-US" sz="1650">
                <a:solidFill>
                  <a:srgbClr val="000000"/>
                </a:solidFill>
                <a:latin typeface="Open Sauce Bold"/>
              </a:rPr>
              <a:t>O MATERIAL É FORNECIDO "COMO ESTÁ", SEM GARANTIA DE QUALQUER TIPO, EXPRESSA OU IMPLÍCITA, INCLUINDO, MAS NÃO SE LIMITANDO ÀS GARANTIAS DE COMERCIALIZAÇÃO, ADEQUAÇÃO A UM DETERMINADO FIM E NÃO VIOLAÇÃO. EM HIPÓTESE ALGUMA OS AUTORES OU DETENTORES DE DIREITOS AUTORAIS SERÃO RESPONSÁVEIS POR QUALQUER RECLAMAÇÃO, DANOS OU OUTRA RESPONSABILIDADE, SEJA EM UMA AÇÃO DE CONTRATO, ATO ILÍCITO OU DE OUTRA FORMA, DECORRENTE DE, OU EM CONEXÃO COM O MATERIAL OU O USO OU OUTRAS NEGOCIAÇÕES NO MATERIAL.</a:t>
            </a:r>
          </a:p>
          <a:p>
            <a:pPr algn="l">
              <a:lnSpc>
                <a:spcPts val="2311"/>
              </a:lnSpc>
            </a:pPr>
          </a:p>
          <a:p>
            <a:pPr algn="l">
              <a:lnSpc>
                <a:spcPts val="2311"/>
              </a:lnSpc>
            </a:pPr>
            <a:r>
              <a:rPr lang="en-US" sz="1650">
                <a:solidFill>
                  <a:srgbClr val="000000"/>
                </a:solidFill>
                <a:latin typeface="Open Sauce Bold"/>
              </a:rPr>
              <a:t>Para mais informações sobre a Licença MIT: https://opensource.org/licenses/MIT.</a:t>
            </a:r>
          </a:p>
          <a:p>
            <a:pPr algn="l">
              <a:lnSpc>
                <a:spcPts val="2311"/>
              </a:lnSpc>
            </a:pPr>
          </a:p>
        </p:txBody>
      </p:sp>
      <p:sp>
        <p:nvSpPr>
          <p:cNvPr name="TextBox 3" id="3"/>
          <p:cNvSpPr txBox="true"/>
          <p:nvPr/>
        </p:nvSpPr>
        <p:spPr>
          <a:xfrm rot="0">
            <a:off x="17156056" y="9182100"/>
            <a:ext cx="522713"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57</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028700" y="1241352"/>
            <a:ext cx="9037337" cy="7912854"/>
            <a:chOff x="0" y="0"/>
            <a:chExt cx="12049782" cy="10550472"/>
          </a:xfrm>
        </p:grpSpPr>
        <p:sp>
          <p:nvSpPr>
            <p:cNvPr name="TextBox 3" id="3"/>
            <p:cNvSpPr txBox="true"/>
            <p:nvPr/>
          </p:nvSpPr>
          <p:spPr>
            <a:xfrm rot="0">
              <a:off x="0" y="0"/>
              <a:ext cx="12049782" cy="4787970"/>
            </a:xfrm>
            <a:prstGeom prst="rect">
              <a:avLst/>
            </a:prstGeom>
          </p:spPr>
          <p:txBody>
            <a:bodyPr anchor="t" rtlCol="false" tIns="0" lIns="0" bIns="0" rIns="0">
              <a:spAutoFit/>
            </a:bodyPr>
            <a:lstStyle/>
            <a:p>
              <a:pPr algn="l">
                <a:lnSpc>
                  <a:spcPts val="9425"/>
                </a:lnSpc>
              </a:pPr>
              <a:r>
                <a:rPr lang="en-US" sz="7854">
                  <a:solidFill>
                    <a:srgbClr val="828282">
                      <a:alpha val="49804"/>
                    </a:srgbClr>
                  </a:solidFill>
                  <a:latin typeface="Open Sauce Heavy"/>
                </a:rPr>
                <a:t>O que são estruturas de arquivos?</a:t>
              </a:r>
            </a:p>
          </p:txBody>
        </p:sp>
        <p:sp>
          <p:nvSpPr>
            <p:cNvPr name="TextBox 4" id="4"/>
            <p:cNvSpPr txBox="true"/>
            <p:nvPr/>
          </p:nvSpPr>
          <p:spPr>
            <a:xfrm rot="0">
              <a:off x="0" y="5702047"/>
              <a:ext cx="12049782" cy="4785916"/>
            </a:xfrm>
            <a:prstGeom prst="rect">
              <a:avLst/>
            </a:prstGeom>
          </p:spPr>
          <p:txBody>
            <a:bodyPr anchor="t" rtlCol="false" tIns="0" lIns="0" bIns="0" rIns="0">
              <a:spAutoFit/>
            </a:bodyPr>
            <a:lstStyle/>
            <a:p>
              <a:pPr algn="l">
                <a:lnSpc>
                  <a:spcPts val="4162"/>
                </a:lnSpc>
              </a:pPr>
              <a:r>
                <a:rPr lang="en-US" sz="2775">
                  <a:solidFill>
                    <a:srgbClr val="FF8E4F"/>
                  </a:solidFill>
                  <a:latin typeface="Open Sauce"/>
                </a:rPr>
                <a:t>Estrutura de arquivos descreve como os dados são organizados e acessados dentro de um sistema de arquivos, incluindo a </a:t>
              </a:r>
              <a:r>
                <a:rPr lang="en-US" sz="2775">
                  <a:solidFill>
                    <a:srgbClr val="FF8E4F"/>
                  </a:solidFill>
                  <a:latin typeface="Open Sauce Bold"/>
                </a:rPr>
                <a:t>hierarquia de diretórios</a:t>
              </a:r>
              <a:r>
                <a:rPr lang="en-US" sz="2775">
                  <a:solidFill>
                    <a:srgbClr val="FF8E4F"/>
                  </a:solidFill>
                  <a:latin typeface="Open Sauce"/>
                </a:rPr>
                <a:t>, a </a:t>
              </a:r>
              <a:r>
                <a:rPr lang="en-US" sz="2775">
                  <a:solidFill>
                    <a:srgbClr val="FF8E4F"/>
                  </a:solidFill>
                  <a:latin typeface="Open Sauce Bold"/>
                </a:rPr>
                <a:t>nomeação de arquivos</a:t>
              </a:r>
              <a:r>
                <a:rPr lang="en-US" sz="2775">
                  <a:solidFill>
                    <a:srgbClr val="FF8E4F"/>
                  </a:solidFill>
                  <a:latin typeface="Open Sauce"/>
                </a:rPr>
                <a:t>, os </a:t>
              </a:r>
              <a:r>
                <a:rPr lang="en-US" sz="2775">
                  <a:solidFill>
                    <a:srgbClr val="FF8E4F"/>
                  </a:solidFill>
                  <a:latin typeface="Open Sauce Bold"/>
                </a:rPr>
                <a:t>metadados associados</a:t>
              </a:r>
              <a:r>
                <a:rPr lang="en-US" sz="2775">
                  <a:solidFill>
                    <a:srgbClr val="FF8E4F"/>
                  </a:solidFill>
                  <a:latin typeface="Open Sauce"/>
                </a:rPr>
                <a:t> e a organização física dos dados no dispositivo de armazenamento.</a:t>
              </a:r>
            </a:p>
            <a:p>
              <a:pPr algn="l">
                <a:lnSpc>
                  <a:spcPts val="4162"/>
                </a:lnSpc>
              </a:pPr>
            </a:p>
          </p:txBody>
        </p:sp>
      </p:grpSp>
      <p:sp>
        <p:nvSpPr>
          <p:cNvPr name="AutoShape 5" id="5"/>
          <p:cNvSpPr/>
          <p:nvPr/>
        </p:nvSpPr>
        <p:spPr>
          <a:xfrm flipV="true">
            <a:off x="1028700" y="4351545"/>
            <a:ext cx="9037337" cy="865284"/>
          </a:xfrm>
          <a:prstGeom prst="line">
            <a:avLst/>
          </a:prstGeom>
          <a:ln cap="rnd" w="38100">
            <a:solidFill>
              <a:srgbClr val="828282">
                <a:alpha val="34902"/>
              </a:srgbClr>
            </a:solidFill>
            <a:prstDash val="solid"/>
            <a:headEnd type="none" len="sm" w="sm"/>
            <a:tailEnd type="none" len="sm" w="sm"/>
          </a:ln>
        </p:spPr>
      </p:sp>
      <p:sp>
        <p:nvSpPr>
          <p:cNvPr name="Freeform 6" id="6"/>
          <p:cNvSpPr/>
          <p:nvPr/>
        </p:nvSpPr>
        <p:spPr>
          <a:xfrm flipH="false" flipV="false" rot="0">
            <a:off x="8880189" y="1661954"/>
            <a:ext cx="10651310" cy="7109749"/>
          </a:xfrm>
          <a:custGeom>
            <a:avLst/>
            <a:gdLst/>
            <a:ahLst/>
            <a:cxnLst/>
            <a:rect r="r" b="b" t="t" l="l"/>
            <a:pathLst>
              <a:path h="7109749" w="10651310">
                <a:moveTo>
                  <a:pt x="0" y="0"/>
                </a:moveTo>
                <a:lnTo>
                  <a:pt x="10651310" y="0"/>
                </a:lnTo>
                <a:lnTo>
                  <a:pt x="10651310" y="7109750"/>
                </a:lnTo>
                <a:lnTo>
                  <a:pt x="0" y="7109750"/>
                </a:lnTo>
                <a:lnTo>
                  <a:pt x="0" y="0"/>
                </a:lnTo>
                <a:close/>
              </a:path>
            </a:pathLst>
          </a:custGeom>
          <a:blipFill>
            <a:blip r:embed="rId2"/>
            <a:stretch>
              <a:fillRect l="0" t="0" r="0" b="0"/>
            </a:stretch>
          </a:blipFill>
        </p:spPr>
      </p:sp>
      <p:sp>
        <p:nvSpPr>
          <p:cNvPr name="TextBox 7" id="7"/>
          <p:cNvSpPr txBox="true"/>
          <p:nvPr/>
        </p:nvSpPr>
        <p:spPr>
          <a:xfrm rot="0">
            <a:off x="17278785" y="9182100"/>
            <a:ext cx="27725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6</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stretch>
              <a:fillRect l="0" t="-8851" r="0" b="-8851"/>
            </a:stretch>
          </a:blipFill>
        </p:spPr>
      </p:sp>
      <p:grpSp>
        <p:nvGrpSpPr>
          <p:cNvPr name="Group 3" id="3"/>
          <p:cNvGrpSpPr/>
          <p:nvPr/>
        </p:nvGrpSpPr>
        <p:grpSpPr>
          <a:xfrm rot="0">
            <a:off x="2019371" y="2072635"/>
            <a:ext cx="15239929" cy="6141729"/>
            <a:chOff x="0" y="0"/>
            <a:chExt cx="20319905" cy="8188972"/>
          </a:xfrm>
        </p:grpSpPr>
        <p:sp>
          <p:nvSpPr>
            <p:cNvPr name="TextBox 4" id="4"/>
            <p:cNvSpPr txBox="true"/>
            <p:nvPr/>
          </p:nvSpPr>
          <p:spPr>
            <a:xfrm rot="0">
              <a:off x="0" y="894226"/>
              <a:ext cx="20319905" cy="7294746"/>
            </a:xfrm>
            <a:prstGeom prst="rect">
              <a:avLst/>
            </a:prstGeom>
          </p:spPr>
          <p:txBody>
            <a:bodyPr anchor="t" rtlCol="false" tIns="0" lIns="0" bIns="0" rIns="0">
              <a:spAutoFit/>
            </a:bodyPr>
            <a:lstStyle/>
            <a:p>
              <a:pPr algn="l">
                <a:lnSpc>
                  <a:spcPts val="14359"/>
                </a:lnSpc>
              </a:pPr>
              <a:r>
                <a:rPr lang="en-US" sz="11966">
                  <a:solidFill>
                    <a:srgbClr val="FF8E4F"/>
                  </a:solidFill>
                  <a:latin typeface="Open Sauce Heavy"/>
                </a:rPr>
                <a:t>Formas de acesso aos arquivos</a:t>
              </a:r>
            </a:p>
            <a:p>
              <a:pPr algn="l">
                <a:lnSpc>
                  <a:spcPts val="14359"/>
                </a:lnSpc>
              </a:pPr>
            </a:p>
          </p:txBody>
        </p:sp>
        <p:sp>
          <p:nvSpPr>
            <p:cNvPr name="TextBox 5" id="5"/>
            <p:cNvSpPr txBox="true"/>
            <p:nvPr/>
          </p:nvSpPr>
          <p:spPr>
            <a:xfrm rot="0">
              <a:off x="0" y="-38100"/>
              <a:ext cx="20319905" cy="433583"/>
            </a:xfrm>
            <a:prstGeom prst="rect">
              <a:avLst/>
            </a:prstGeom>
          </p:spPr>
          <p:txBody>
            <a:bodyPr anchor="t" rtlCol="false" tIns="0" lIns="0" bIns="0" rIns="0">
              <a:spAutoFit/>
            </a:bodyPr>
            <a:lstStyle/>
            <a:p>
              <a:pPr algn="l">
                <a:lnSpc>
                  <a:spcPts val="2782"/>
                </a:lnSpc>
              </a:pPr>
            </a:p>
          </p:txBody>
        </p:sp>
      </p:grpSp>
      <p:sp>
        <p:nvSpPr>
          <p:cNvPr name="TextBox 6" id="6"/>
          <p:cNvSpPr txBox="true"/>
          <p:nvPr/>
        </p:nvSpPr>
        <p:spPr>
          <a:xfrm rot="0">
            <a:off x="17293424" y="9182100"/>
            <a:ext cx="247979"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7</a:t>
            </a:r>
          </a:p>
        </p:txBody>
      </p:sp>
    </p:spTree>
  </p:cSld>
  <p:clrMapOvr>
    <a:masterClrMapping/>
  </p:clrMapOvr>
</p:sld>
</file>

<file path=ppt/slides/slide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376385" y="1537461"/>
            <a:ext cx="5636844" cy="1943100"/>
          </a:xfrm>
          <a:prstGeom prst="rect">
            <a:avLst/>
          </a:prstGeom>
        </p:spPr>
        <p:txBody>
          <a:bodyPr anchor="t" rtlCol="false" tIns="0" lIns="0" bIns="0" rIns="0">
            <a:spAutoFit/>
          </a:bodyPr>
          <a:lstStyle/>
          <a:p>
            <a:pPr algn="l">
              <a:lnSpc>
                <a:spcPts val="7679"/>
              </a:lnSpc>
            </a:pPr>
            <a:r>
              <a:rPr lang="en-US" sz="6399">
                <a:solidFill>
                  <a:srgbClr val="828282"/>
                </a:solidFill>
                <a:latin typeface="Open Sauce Heavy"/>
              </a:rPr>
              <a:t>Acesso Sequencial</a:t>
            </a:r>
          </a:p>
        </p:txBody>
      </p:sp>
      <p:sp>
        <p:nvSpPr>
          <p:cNvPr name="TextBox 3" id="3"/>
          <p:cNvSpPr txBox="true"/>
          <p:nvPr/>
        </p:nvSpPr>
        <p:spPr>
          <a:xfrm rot="0">
            <a:off x="8467771" y="1077890"/>
            <a:ext cx="8791529" cy="2440850"/>
          </a:xfrm>
          <a:prstGeom prst="rect">
            <a:avLst/>
          </a:prstGeom>
        </p:spPr>
        <p:txBody>
          <a:bodyPr anchor="t" rtlCol="false" tIns="0" lIns="0" bIns="0" rIns="0">
            <a:spAutoFit/>
          </a:bodyPr>
          <a:lstStyle/>
          <a:p>
            <a:pPr algn="l">
              <a:lnSpc>
                <a:spcPts val="3978"/>
              </a:lnSpc>
            </a:pPr>
            <a:r>
              <a:rPr lang="en-US" sz="2210">
                <a:solidFill>
                  <a:srgbClr val="FFFFFF"/>
                </a:solidFill>
                <a:latin typeface="Open Sauce"/>
              </a:rPr>
              <a:t>Quando um programa lê um arquivo sequencialmente, ele lê os dados em blocos ou segmentos, seguindo a ordem em que estão armazenados no arquivo. Por exemplo, se estamos lidando com um arquivo de texto, o programa lerá cada linha do arquivo na ordem em que foram escritas</a:t>
            </a:r>
          </a:p>
        </p:txBody>
      </p:sp>
      <p:sp>
        <p:nvSpPr>
          <p:cNvPr name="AutoShape 4" id="4"/>
          <p:cNvSpPr/>
          <p:nvPr/>
        </p:nvSpPr>
        <p:spPr>
          <a:xfrm rot="0">
            <a:off x="-320282" y="5143500"/>
            <a:ext cx="19271464" cy="0"/>
          </a:xfrm>
          <a:prstGeom prst="line">
            <a:avLst/>
          </a:prstGeom>
          <a:ln cap="rnd" w="19050">
            <a:solidFill>
              <a:srgbClr val="393939"/>
            </a:solidFill>
            <a:prstDash val="solid"/>
            <a:headEnd type="none" len="sm" w="sm"/>
            <a:tailEnd type="none" len="sm" w="sm"/>
          </a:ln>
        </p:spPr>
      </p:sp>
      <p:sp>
        <p:nvSpPr>
          <p:cNvPr name="TextBox 5" id="5"/>
          <p:cNvSpPr txBox="true"/>
          <p:nvPr/>
        </p:nvSpPr>
        <p:spPr>
          <a:xfrm rot="0">
            <a:off x="1376385" y="6642861"/>
            <a:ext cx="5636844" cy="1943100"/>
          </a:xfrm>
          <a:prstGeom prst="rect">
            <a:avLst/>
          </a:prstGeom>
        </p:spPr>
        <p:txBody>
          <a:bodyPr anchor="t" rtlCol="false" tIns="0" lIns="0" bIns="0" rIns="0">
            <a:spAutoFit/>
          </a:bodyPr>
          <a:lstStyle/>
          <a:p>
            <a:pPr algn="l">
              <a:lnSpc>
                <a:spcPts val="7680"/>
              </a:lnSpc>
            </a:pPr>
            <a:r>
              <a:rPr lang="en-US" sz="6400">
                <a:solidFill>
                  <a:srgbClr val="FF8E4F"/>
                </a:solidFill>
                <a:latin typeface="Open Sauce Heavy"/>
              </a:rPr>
              <a:t>Acesso Aleatório</a:t>
            </a:r>
          </a:p>
        </p:txBody>
      </p:sp>
      <p:sp>
        <p:nvSpPr>
          <p:cNvPr name="TextBox 6" id="6"/>
          <p:cNvSpPr txBox="true"/>
          <p:nvPr/>
        </p:nvSpPr>
        <p:spPr>
          <a:xfrm rot="0">
            <a:off x="8467771" y="5648464"/>
            <a:ext cx="8600424" cy="2846045"/>
          </a:xfrm>
          <a:prstGeom prst="rect">
            <a:avLst/>
          </a:prstGeom>
        </p:spPr>
        <p:txBody>
          <a:bodyPr anchor="t" rtlCol="false" tIns="0" lIns="0" bIns="0" rIns="0">
            <a:spAutoFit/>
          </a:bodyPr>
          <a:lstStyle/>
          <a:p>
            <a:pPr algn="l">
              <a:lnSpc>
                <a:spcPts val="3846"/>
              </a:lnSpc>
            </a:pPr>
            <a:r>
              <a:rPr lang="en-US" sz="2136">
                <a:solidFill>
                  <a:srgbClr val="FFFFFF"/>
                </a:solidFill>
                <a:latin typeface="Open Sauce"/>
              </a:rPr>
              <a:t>No acesso aleatório, os dados podem ser lidos ou gravados em qualquer posição específica dentro do arquivo, sem a necessidade de seguir uma ordem predefinida. Isso significa que o programa pode acessar diretamente qualquer parte do arquivo, sem percorrer todos os dados anteriores.</a:t>
            </a:r>
          </a:p>
          <a:p>
            <a:pPr algn="l">
              <a:lnSpc>
                <a:spcPts val="3846"/>
              </a:lnSpc>
            </a:pPr>
          </a:p>
        </p:txBody>
      </p:sp>
      <p:sp>
        <p:nvSpPr>
          <p:cNvPr name="TextBox 7" id="7"/>
          <p:cNvSpPr txBox="true"/>
          <p:nvPr/>
        </p:nvSpPr>
        <p:spPr>
          <a:xfrm rot="0">
            <a:off x="17277525" y="9182100"/>
            <a:ext cx="279776" cy="574096"/>
          </a:xfrm>
          <a:prstGeom prst="rect">
            <a:avLst/>
          </a:prstGeom>
        </p:spPr>
        <p:txBody>
          <a:bodyPr anchor="t" rtlCol="false" tIns="0" lIns="0" bIns="0" rIns="0">
            <a:spAutoFit/>
          </a:bodyPr>
          <a:lstStyle/>
          <a:p>
            <a:pPr algn="ctr">
              <a:lnSpc>
                <a:spcPts val="4616"/>
              </a:lnSpc>
              <a:spcBef>
                <a:spcPct val="0"/>
              </a:spcBef>
            </a:pPr>
            <a:r>
              <a:rPr lang="en-US" sz="3297">
                <a:solidFill>
                  <a:srgbClr val="FFFFFF"/>
                </a:solidFill>
                <a:latin typeface="Open Sauce Bold"/>
              </a:rPr>
              <a:t>8</a:t>
            </a:r>
          </a:p>
        </p:txBody>
      </p:sp>
    </p:spTree>
  </p:cSld>
  <p:clrMapOvr>
    <a:masterClrMapping/>
  </p:clrMapOvr>
</p:sld>
</file>

<file path=ppt/slides/slide9.xml><?xml version="1.0" encoding="utf-8"?>
<p:sld xmlns:p="http://schemas.openxmlformats.org/presentationml/2006/main" xmlns:a="http://schemas.openxmlformats.org/drawingml/2006/main">
  <p:cSld>
    <p:spTree>
      <p:nvGrpSpPr>
        <p:cNvPr id="1" name=""/>
        <p:cNvGrpSpPr/>
        <p:nvPr/>
      </p:nvGrpSpPr>
      <p:grpSpPr>
        <a:xfrm>
          <a:off x="0" y="0"/>
          <a:ext cx="0" cy="0"/>
          <a:chOff x="0" y="0"/>
          <a:chExt cx="0" cy="0"/>
        </a:xfrm>
      </p:grpSpPr>
      <p:sp>
        <p:nvSpPr>
          <p:cNvPr name="AutoShape 2" id="2"/>
          <p:cNvSpPr/>
          <p:nvPr/>
        </p:nvSpPr>
        <p:spPr>
          <a:xfrm flipV="true">
            <a:off x="1028700" y="5197779"/>
            <a:ext cx="9037337" cy="19050"/>
          </a:xfrm>
          <a:prstGeom prst="line">
            <a:avLst/>
          </a:prstGeom>
          <a:ln cap="rnd" w="38100">
            <a:solidFill>
              <a:srgbClr val="828282">
                <a:alpha val="34902"/>
              </a:srgbClr>
            </a:solidFill>
            <a:prstDash val="solid"/>
            <a:headEnd type="none" len="sm" w="sm"/>
            <a:tailEnd type="none" len="sm" w="sm"/>
          </a:ln>
        </p:spPr>
      </p:sp>
      <p:sp>
        <p:nvSpPr>
          <p:cNvPr name="AutoShape 3" id="3"/>
          <p:cNvSpPr/>
          <p:nvPr/>
        </p:nvSpPr>
        <p:spPr>
          <a:xfrm>
            <a:off x="10085087" y="1970709"/>
            <a:ext cx="0" cy="6492240"/>
          </a:xfrm>
          <a:prstGeom prst="line">
            <a:avLst/>
          </a:prstGeom>
          <a:ln cap="flat" w="38100">
            <a:solidFill>
              <a:srgbClr val="828282">
                <a:alpha val="34902"/>
              </a:srgbClr>
            </a:solidFill>
            <a:prstDash val="solid"/>
            <a:headEnd type="none" len="sm" w="sm"/>
            <a:tailEnd type="none" len="sm" w="sm"/>
          </a:ln>
        </p:spPr>
      </p:sp>
      <p:grpSp>
        <p:nvGrpSpPr>
          <p:cNvPr name="Group 4" id="4"/>
          <p:cNvGrpSpPr/>
          <p:nvPr/>
        </p:nvGrpSpPr>
        <p:grpSpPr>
          <a:xfrm rot="0">
            <a:off x="10085087" y="1028700"/>
            <a:ext cx="8577936" cy="2160541"/>
            <a:chOff x="0" y="0"/>
            <a:chExt cx="2259209" cy="569031"/>
          </a:xfrm>
        </p:grpSpPr>
        <p:sp>
          <p:nvSpPr>
            <p:cNvPr name="Freeform 5" id="5"/>
            <p:cNvSpPr/>
            <p:nvPr/>
          </p:nvSpPr>
          <p:spPr>
            <a:xfrm flipH="false" flipV="false" rot="0">
              <a:off x="0" y="0"/>
              <a:ext cx="2259209" cy="569031"/>
            </a:xfrm>
            <a:custGeom>
              <a:avLst/>
              <a:gdLst/>
              <a:ahLst/>
              <a:cxnLst/>
              <a:rect r="r" b="b" t="t" l="l"/>
              <a:pathLst>
                <a:path h="569031" w="2259209">
                  <a:moveTo>
                    <a:pt x="0" y="0"/>
                  </a:moveTo>
                  <a:lnTo>
                    <a:pt x="2259209" y="0"/>
                  </a:lnTo>
                  <a:lnTo>
                    <a:pt x="2259209" y="569031"/>
                  </a:lnTo>
                  <a:lnTo>
                    <a:pt x="0" y="569031"/>
                  </a:lnTo>
                  <a:close/>
                </a:path>
              </a:pathLst>
            </a:custGeom>
            <a:solidFill>
              <a:srgbClr val="828282"/>
            </a:solidFill>
          </p:spPr>
        </p:sp>
        <p:sp>
          <p:nvSpPr>
            <p:cNvPr name="TextBox 6" id="6"/>
            <p:cNvSpPr txBox="true"/>
            <p:nvPr/>
          </p:nvSpPr>
          <p:spPr>
            <a:xfrm>
              <a:off x="0" y="-47625"/>
              <a:ext cx="2259209" cy="616656"/>
            </a:xfrm>
            <a:prstGeom prst="rect">
              <a:avLst/>
            </a:prstGeom>
          </p:spPr>
          <p:txBody>
            <a:bodyPr anchor="ctr" rtlCol="false" tIns="50800" lIns="50800" bIns="50800" rIns="50800"/>
            <a:lstStyle/>
            <a:p>
              <a:pPr algn="ctr">
                <a:lnSpc>
                  <a:spcPts val="2940"/>
                </a:lnSpc>
              </a:pPr>
            </a:p>
          </p:txBody>
        </p:sp>
      </p:grpSp>
      <p:grpSp>
        <p:nvGrpSpPr>
          <p:cNvPr name="Group 7" id="7"/>
          <p:cNvGrpSpPr/>
          <p:nvPr/>
        </p:nvGrpSpPr>
        <p:grpSpPr>
          <a:xfrm rot="0">
            <a:off x="342311" y="5578779"/>
            <a:ext cx="7463066" cy="4641502"/>
            <a:chOff x="0" y="0"/>
            <a:chExt cx="9950755" cy="6188669"/>
          </a:xfrm>
        </p:grpSpPr>
        <p:sp>
          <p:nvSpPr>
            <p:cNvPr name="TextBox 8" id="8"/>
            <p:cNvSpPr txBox="true"/>
            <p:nvPr/>
          </p:nvSpPr>
          <p:spPr>
            <a:xfrm rot="0">
              <a:off x="0" y="-16225"/>
              <a:ext cx="640366" cy="398201"/>
            </a:xfrm>
            <a:prstGeom prst="rect">
              <a:avLst/>
            </a:prstGeom>
          </p:spPr>
          <p:txBody>
            <a:bodyPr anchor="t" rtlCol="false" tIns="0" lIns="0" bIns="0" rIns="0">
              <a:spAutoFit/>
            </a:bodyPr>
            <a:lstStyle/>
            <a:p>
              <a:pPr algn="ctr">
                <a:lnSpc>
                  <a:spcPts val="2504"/>
                </a:lnSpc>
              </a:pPr>
            </a:p>
          </p:txBody>
        </p:sp>
        <p:sp>
          <p:nvSpPr>
            <p:cNvPr name="TextBox 9" id="9"/>
            <p:cNvSpPr txBox="true"/>
            <p:nvPr/>
          </p:nvSpPr>
          <p:spPr>
            <a:xfrm rot="0">
              <a:off x="885298" y="-47625"/>
              <a:ext cx="9065457" cy="6236294"/>
            </a:xfrm>
            <a:prstGeom prst="rect">
              <a:avLst/>
            </a:prstGeom>
          </p:spPr>
          <p:txBody>
            <a:bodyPr anchor="t" rtlCol="false" tIns="0" lIns="0" bIns="0" rIns="0">
              <a:spAutoFit/>
            </a:bodyPr>
            <a:lstStyle/>
            <a:p>
              <a:pPr algn="l" marL="537309" indent="-268655" lvl="1">
                <a:lnSpc>
                  <a:spcPts val="3484"/>
                </a:lnSpc>
                <a:buAutoNum type="arabicPeriod" startAt="1"/>
              </a:pPr>
              <a:r>
                <a:rPr lang="en-US" sz="2488">
                  <a:solidFill>
                    <a:srgbClr val="000000"/>
                  </a:solidFill>
                  <a:latin typeface="Open Sauce"/>
                </a:rPr>
                <a:t>Nome do Arquivo</a:t>
              </a:r>
            </a:p>
            <a:p>
              <a:pPr algn="l" marL="537309" indent="-268655" lvl="1">
                <a:lnSpc>
                  <a:spcPts val="3484"/>
                </a:lnSpc>
                <a:buAutoNum type="arabicPeriod" startAt="1"/>
              </a:pPr>
              <a:r>
                <a:rPr lang="en-US" sz="2488">
                  <a:solidFill>
                    <a:srgbClr val="000000"/>
                  </a:solidFill>
                  <a:latin typeface="Open Sauce"/>
                </a:rPr>
                <a:t>Tipo de Arquivo</a:t>
              </a:r>
            </a:p>
            <a:p>
              <a:pPr algn="l" marL="537309" indent="-268655" lvl="1">
                <a:lnSpc>
                  <a:spcPts val="3484"/>
                </a:lnSpc>
                <a:buAutoNum type="arabicPeriod" startAt="1"/>
              </a:pPr>
              <a:r>
                <a:rPr lang="en-US" sz="2488">
                  <a:solidFill>
                    <a:srgbClr val="000000"/>
                  </a:solidFill>
                  <a:latin typeface="Open Sauce"/>
                </a:rPr>
                <a:t>Tamanho do Arquivo</a:t>
              </a:r>
            </a:p>
            <a:p>
              <a:pPr algn="l" marL="537309" indent="-268655" lvl="1">
                <a:lnSpc>
                  <a:spcPts val="3484"/>
                </a:lnSpc>
                <a:buAutoNum type="arabicPeriod" startAt="1"/>
              </a:pPr>
              <a:r>
                <a:rPr lang="en-US" sz="2488">
                  <a:solidFill>
                    <a:srgbClr val="000000"/>
                  </a:solidFill>
                  <a:latin typeface="Open Sauce"/>
                </a:rPr>
                <a:t>Data e Hora de Criação</a:t>
              </a:r>
            </a:p>
            <a:p>
              <a:pPr algn="l" marL="537309" indent="-268655" lvl="1">
                <a:lnSpc>
                  <a:spcPts val="3484"/>
                </a:lnSpc>
                <a:buAutoNum type="arabicPeriod" startAt="1"/>
              </a:pPr>
              <a:r>
                <a:rPr lang="en-US" sz="2488">
                  <a:solidFill>
                    <a:srgbClr val="000000"/>
                  </a:solidFill>
                  <a:latin typeface="Open Sauce"/>
                </a:rPr>
                <a:t>Data e Hora de Modificação</a:t>
              </a:r>
            </a:p>
            <a:p>
              <a:pPr algn="l" marL="537309" indent="-268655" lvl="1">
                <a:lnSpc>
                  <a:spcPts val="3484"/>
                </a:lnSpc>
                <a:buAutoNum type="arabicPeriod" startAt="1"/>
              </a:pPr>
              <a:r>
                <a:rPr lang="en-US" sz="2488">
                  <a:solidFill>
                    <a:srgbClr val="000000"/>
                  </a:solidFill>
                  <a:latin typeface="Open Sauce"/>
                </a:rPr>
                <a:t>Data e Hora de Acesso</a:t>
              </a:r>
            </a:p>
            <a:p>
              <a:pPr algn="l" marL="537309" indent="-268655" lvl="1">
                <a:lnSpc>
                  <a:spcPts val="3484"/>
                </a:lnSpc>
                <a:buAutoNum type="arabicPeriod" startAt="1"/>
              </a:pPr>
              <a:r>
                <a:rPr lang="en-US" sz="2488">
                  <a:solidFill>
                    <a:srgbClr val="000000"/>
                  </a:solidFill>
                  <a:latin typeface="Open Sauce"/>
                </a:rPr>
                <a:t>Permissões de Acesso</a:t>
              </a:r>
            </a:p>
            <a:p>
              <a:pPr algn="l" marL="537309" indent="-268655" lvl="1">
                <a:lnSpc>
                  <a:spcPts val="3484"/>
                </a:lnSpc>
                <a:buAutoNum type="arabicPeriod" startAt="1"/>
              </a:pPr>
              <a:r>
                <a:rPr lang="en-US" sz="2488">
                  <a:solidFill>
                    <a:srgbClr val="000000"/>
                  </a:solidFill>
                  <a:latin typeface="Open Sauce"/>
                </a:rPr>
                <a:t>Proprietário do Arquivo</a:t>
              </a:r>
            </a:p>
            <a:p>
              <a:pPr algn="l" marL="537309" indent="-268655" lvl="1">
                <a:lnSpc>
                  <a:spcPts val="3484"/>
                </a:lnSpc>
                <a:buAutoNum type="arabicPeriod" startAt="1"/>
              </a:pPr>
              <a:r>
                <a:rPr lang="en-US" sz="2488">
                  <a:solidFill>
                    <a:srgbClr val="000000"/>
                  </a:solidFill>
                  <a:latin typeface="Open Sauce"/>
                </a:rPr>
                <a:t>Atributos de Sistema</a:t>
              </a:r>
            </a:p>
            <a:p>
              <a:pPr algn="l" marL="537309" indent="-268655" lvl="1">
                <a:lnSpc>
                  <a:spcPts val="3484"/>
                </a:lnSpc>
                <a:buAutoNum type="arabicPeriod" startAt="1"/>
              </a:pPr>
              <a:r>
                <a:rPr lang="en-US" sz="2488">
                  <a:solidFill>
                    <a:srgbClr val="000000"/>
                  </a:solidFill>
                  <a:latin typeface="Open Sauce"/>
                </a:rPr>
                <a:t>Localização Física</a:t>
              </a:r>
            </a:p>
            <a:p>
              <a:pPr algn="l">
                <a:lnSpc>
                  <a:spcPts val="2504"/>
                </a:lnSpc>
              </a:pPr>
            </a:p>
          </p:txBody>
        </p:sp>
      </p:grpSp>
      <p:sp>
        <p:nvSpPr>
          <p:cNvPr name="TextBox 10" id="10"/>
          <p:cNvSpPr txBox="true"/>
          <p:nvPr/>
        </p:nvSpPr>
        <p:spPr>
          <a:xfrm rot="0">
            <a:off x="1181100" y="1992248"/>
            <a:ext cx="9037337" cy="2393985"/>
          </a:xfrm>
          <a:prstGeom prst="rect">
            <a:avLst/>
          </a:prstGeom>
        </p:spPr>
        <p:txBody>
          <a:bodyPr anchor="t" rtlCol="false" tIns="0" lIns="0" bIns="0" rIns="0">
            <a:spAutoFit/>
          </a:bodyPr>
          <a:lstStyle/>
          <a:p>
            <a:pPr algn="l">
              <a:lnSpc>
                <a:spcPts val="9425"/>
              </a:lnSpc>
            </a:pPr>
            <a:r>
              <a:rPr lang="en-US" sz="7854">
                <a:solidFill>
                  <a:srgbClr val="828282">
                    <a:alpha val="49804"/>
                  </a:srgbClr>
                </a:solidFill>
                <a:latin typeface="Open Sauce Heavy"/>
              </a:rPr>
              <a:t>Atributos de arquivos</a:t>
            </a:r>
          </a:p>
        </p:txBody>
      </p:sp>
      <p:sp>
        <p:nvSpPr>
          <p:cNvPr name="TextBox 11" id="11"/>
          <p:cNvSpPr txBox="true"/>
          <p:nvPr/>
        </p:nvSpPr>
        <p:spPr>
          <a:xfrm rot="0">
            <a:off x="10601914" y="3685037"/>
            <a:ext cx="7039596" cy="3996881"/>
          </a:xfrm>
          <a:prstGeom prst="rect">
            <a:avLst/>
          </a:prstGeom>
        </p:spPr>
        <p:txBody>
          <a:bodyPr anchor="t" rtlCol="false" tIns="0" lIns="0" bIns="0" rIns="0">
            <a:spAutoFit/>
          </a:bodyPr>
          <a:lstStyle/>
          <a:p>
            <a:pPr algn="ctr">
              <a:lnSpc>
                <a:spcPts val="4024"/>
              </a:lnSpc>
            </a:pPr>
            <a:r>
              <a:rPr lang="en-US" sz="2874">
                <a:solidFill>
                  <a:srgbClr val="393939"/>
                </a:solidFill>
                <a:latin typeface="Open Sauce"/>
              </a:rPr>
              <a:t>Referem-se às ações realizadas para criar, abrir, ler, gravar, modificar e fechar arquivos em um sistema de computador. Permitem aos usuários e programas interagir com os dados armazenados em arquivos de maneira eficiente e segura. </a:t>
            </a:r>
          </a:p>
          <a:p>
            <a:pPr algn="ctr">
              <a:lnSpc>
                <a:spcPts val="3724"/>
              </a:lnSpc>
              <a:spcBef>
                <a:spcPct val="0"/>
              </a:spcBef>
            </a:pPr>
          </a:p>
        </p:txBody>
      </p:sp>
      <p:sp>
        <p:nvSpPr>
          <p:cNvPr name="TextBox 12" id="12"/>
          <p:cNvSpPr txBox="true"/>
          <p:nvPr/>
        </p:nvSpPr>
        <p:spPr>
          <a:xfrm rot="0">
            <a:off x="10601914" y="1083187"/>
            <a:ext cx="7858417" cy="2061091"/>
          </a:xfrm>
          <a:prstGeom prst="rect">
            <a:avLst/>
          </a:prstGeom>
        </p:spPr>
        <p:txBody>
          <a:bodyPr anchor="t" rtlCol="false" tIns="0" lIns="0" bIns="0" rIns="0">
            <a:spAutoFit/>
          </a:bodyPr>
          <a:lstStyle/>
          <a:p>
            <a:pPr algn="l">
              <a:lnSpc>
                <a:spcPts val="8195"/>
              </a:lnSpc>
            </a:pPr>
            <a:r>
              <a:rPr lang="en-US" sz="6829">
                <a:solidFill>
                  <a:srgbClr val="FFFFFF">
                    <a:alpha val="49804"/>
                  </a:srgbClr>
                </a:solidFill>
                <a:latin typeface="Open Sauce Heavy"/>
              </a:rPr>
              <a:t>Operações com arquivos</a:t>
            </a:r>
          </a:p>
        </p:txBody>
      </p:sp>
      <p:sp>
        <p:nvSpPr>
          <p:cNvPr name="TextBox 13" id="13"/>
          <p:cNvSpPr txBox="true"/>
          <p:nvPr/>
        </p:nvSpPr>
        <p:spPr>
          <a:xfrm rot="0">
            <a:off x="17278785" y="9182100"/>
            <a:ext cx="277255" cy="574096"/>
          </a:xfrm>
          <a:prstGeom prst="rect">
            <a:avLst/>
          </a:prstGeom>
        </p:spPr>
        <p:txBody>
          <a:bodyPr anchor="t" rtlCol="false" tIns="0" lIns="0" bIns="0" rIns="0">
            <a:spAutoFit/>
          </a:bodyPr>
          <a:lstStyle/>
          <a:p>
            <a:pPr algn="ctr">
              <a:lnSpc>
                <a:spcPts val="4616"/>
              </a:lnSpc>
              <a:spcBef>
                <a:spcPct val="0"/>
              </a:spcBef>
            </a:pPr>
            <a:r>
              <a:rPr lang="en-US" sz="3297">
                <a:solidFill>
                  <a:srgbClr val="000000"/>
                </a:solidFill>
                <a:latin typeface="Open Sauce Bold"/>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DAGFU4dlJOo</dc:identifier>
  <dcterms:modified xsi:type="dcterms:W3CDTF">2011-08-01T06:04:30Z</dcterms:modified>
  <cp:revision>1</cp:revision>
  <dc:title>apresentação-teoria</dc:title>
</cp:coreProperties>
</file>